
<file path=[Content_Types].xml><?xml version="1.0" encoding="utf-8"?>
<Types xmlns="http://schemas.openxmlformats.org/package/2006/content-types">
  <Default Extension="gif" ContentType="image/gif"/>
  <Default Extension="ijZqD" ContentType="image/pn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66" r:id="rId3"/>
    <p:sldId id="267" r:id="rId4"/>
    <p:sldId id="268" r:id="rId5"/>
    <p:sldId id="269" r:id="rId6"/>
    <p:sldId id="270" r:id="rId7"/>
    <p:sldId id="272" r:id="rId8"/>
    <p:sldId id="271" r:id="rId9"/>
    <p:sldId id="275" r:id="rId10"/>
    <p:sldId id="273" r:id="rId11"/>
    <p:sldId id="274" r:id="rId12"/>
    <p:sldId id="276" r:id="rId13"/>
    <p:sldId id="277" r:id="rId14"/>
    <p:sldId id="278" r:id="rId15"/>
    <p:sldId id="279" r:id="rId16"/>
    <p:sldId id="280" r:id="rId17"/>
    <p:sldId id="281" r:id="rId18"/>
    <p:sldId id="256" r:id="rId19"/>
    <p:sldId id="260" r:id="rId20"/>
    <p:sldId id="261" r:id="rId21"/>
    <p:sldId id="262" r:id="rId22"/>
    <p:sldId id="257" r:id="rId23"/>
    <p:sldId id="263" r:id="rId24"/>
    <p:sldId id="258" r:id="rId25"/>
    <p:sldId id="259" r:id="rId26"/>
    <p:sldId id="264" r:id="rId27"/>
    <p:sldId id="282" r:id="rId28"/>
    <p:sldId id="284" r:id="rId29"/>
    <p:sldId id="283"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EBEC02E-1DC2-434E-A796-6034EC9E7D92}" type="datetimeFigureOut">
              <a:rPr lang="en-IN" smtClean="0"/>
              <a:t>19-11-2021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1252651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EC02E-1DC2-434E-A796-6034EC9E7D92}" type="datetimeFigureOut">
              <a:rPr lang="en-IN" smtClean="0"/>
              <a:t>19-11-2021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186552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EBEC02E-1DC2-434E-A796-6034EC9E7D92}" type="datetimeFigureOut">
              <a:rPr lang="en-IN" smtClean="0"/>
              <a:t>19-11-2021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1630450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EBEC02E-1DC2-434E-A796-6034EC9E7D92}" type="datetimeFigureOut">
              <a:rPr lang="en-IN" smtClean="0"/>
              <a:t>19-11-2021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1933944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EC02E-1DC2-434E-A796-6034EC9E7D92}" type="datetimeFigureOut">
              <a:rPr lang="en-IN" smtClean="0"/>
              <a:t>19-11-2021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114934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EBEC02E-1DC2-434E-A796-6034EC9E7D92}" type="datetimeFigureOut">
              <a:rPr lang="en-IN" smtClean="0"/>
              <a:t>19-11-2021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916684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EBEC02E-1DC2-434E-A796-6034EC9E7D92}" type="datetimeFigureOut">
              <a:rPr lang="en-IN" smtClean="0"/>
              <a:t>19-11-2021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2608552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EBEC02E-1DC2-434E-A796-6034EC9E7D92}" type="datetimeFigureOut">
              <a:rPr lang="en-IN" smtClean="0"/>
              <a:t>19-11-2021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1222047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EBEC02E-1DC2-434E-A796-6034EC9E7D92}" type="datetimeFigureOut">
              <a:rPr lang="en-IN" smtClean="0"/>
              <a:t>19-11-2021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2696086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EC02E-1DC2-434E-A796-6034EC9E7D92}" type="datetimeFigureOut">
              <a:rPr lang="en-IN" smtClean="0"/>
              <a:t>19-11-2021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2529428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EC02E-1DC2-434E-A796-6034EC9E7D92}" type="datetimeFigureOut">
              <a:rPr lang="en-IN" smtClean="0"/>
              <a:t>19-11-2021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1968019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BEC02E-1DC2-434E-A796-6034EC9E7D92}" type="datetimeFigureOut">
              <a:rPr lang="en-IN" smtClean="0"/>
              <a:t>19-11-2021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3133509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BEC02E-1DC2-434E-A796-6034EC9E7D92}" type="datetimeFigureOut">
              <a:rPr lang="en-IN" smtClean="0"/>
              <a:t>19-11-2021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2517617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BEC02E-1DC2-434E-A796-6034EC9E7D92}" type="datetimeFigureOut">
              <a:rPr lang="en-IN" smtClean="0"/>
              <a:t>19-11-2021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18905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EC02E-1DC2-434E-A796-6034EC9E7D92}" type="datetimeFigureOut">
              <a:rPr lang="en-IN" smtClean="0"/>
              <a:t>19-11-2021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2397478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EC02E-1DC2-434E-A796-6034EC9E7D92}" type="datetimeFigureOut">
              <a:rPr lang="en-IN" smtClean="0"/>
              <a:t>19-11-2021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63075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EC02E-1DC2-434E-A796-6034EC9E7D92}" type="datetimeFigureOut">
              <a:rPr lang="en-IN" smtClean="0"/>
              <a:t>19-11-2021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512C38C-73E2-4C8C-9313-D0AB625A4236}" type="slidenum">
              <a:rPr lang="en-IN" smtClean="0"/>
              <a:t>‹#›</a:t>
            </a:fld>
            <a:endParaRPr lang="en-IN"/>
          </a:p>
        </p:txBody>
      </p:sp>
    </p:spTree>
    <p:extLst>
      <p:ext uri="{BB962C8B-B14F-4D97-AF65-F5344CB8AC3E}">
        <p14:creationId xmlns:p14="http://schemas.microsoft.com/office/powerpoint/2010/main" val="3159007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EBEC02E-1DC2-434E-A796-6034EC9E7D92}" type="datetimeFigureOut">
              <a:rPr lang="en-IN" smtClean="0"/>
              <a:t>19-11-2021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512C38C-73E2-4C8C-9313-D0AB625A4236}" type="slidenum">
              <a:rPr lang="en-IN" smtClean="0"/>
              <a:t>‹#›</a:t>
            </a:fld>
            <a:endParaRPr lang="en-IN"/>
          </a:p>
        </p:txBody>
      </p:sp>
    </p:spTree>
    <p:extLst>
      <p:ext uri="{BB962C8B-B14F-4D97-AF65-F5344CB8AC3E}">
        <p14:creationId xmlns:p14="http://schemas.microsoft.com/office/powerpoint/2010/main" val="3387524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chno.org/dokuwiki/doku.php?id=characters:oskar_korenn"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sbwiki.com/Onix"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hyperlink" Target="http://stackoverflow.com/questions/24353187/photoshop-image-resize-looks-terrible-for-an-unknown-reas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www.ssbwiki.com/Cyndaqui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pokedexia.net/Sanaconda"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ignisardor.deviantart.com/art/43-Oddish-324738516" TargetMode="External"/><Relationship Id="rId2" Type="http://schemas.openxmlformats.org/officeDocument/2006/relationships/image" Target="../media/image26.gi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bulbapedia.bulbagarden.net/wiki/Lucario_(Pok%C3%A9mon)" TargetMode="External"/><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hyperlink" Target="https://desciclopedia.org/wiki/Magmar"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plutomaniacx.deviantart.com/art/The-Pokedex-Concept-Art-265969514"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bulbapedia.bulbagarden.net/wiki/List_of_Pok%C3%A9mon_by_Sinnoh_Pok%C3%A9dex_number"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hyperlink" Target="https://pokkentournament.gamepedia.com/Ninetal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monstermmorpg.deviantart.com/art/Charizard-649591769" TargetMode="External"/><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www.newgrounds.com/art/view/thousandarms/redesign-cinderace" TargetMode="External"/><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emerald-stock.deviantart.com/art/Green-grass-216349890" TargetMode="External"/><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pokemon3d.net/wiki/index.php?title=File:Mew.png"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hyperlink" Target="https://pngimg.com/download/27694" TargetMode="External"/><Relationship Id="rId5" Type="http://schemas.openxmlformats.org/officeDocument/2006/relationships/image" Target="../media/image7.png"/><Relationship Id="rId4" Type="http://schemas.openxmlformats.org/officeDocument/2006/relationships/hyperlink" Target="http://pngimg.com/download/2766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pokedexia.net/Mimigma"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ulbapedia.bulbagarden.net/wiki/List_of_Pok%C3%A9mon_by_Alola_Pok%C3%A9dex_number_(Ultra_Sun_and_Ultra_Moon)"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hyperlink" Target="https://librewiki.net/wiki/%EB%A9%9C%EB%A9%94%ED%83%88_(%ED%8F%AC%EC%BC%93%EB%AA%AC)"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pokedexia.net/Pinsir"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librewiki.net/wiki/%EB%93%9C%EB%9E%98%ED%8E%84%ED%8A%B8_(%ED%8F%AC%EC%BC%93%EB%AA%AC)"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hyperlink" Target="https://pokemon.gamepedia.com/Meowth" TargetMode="Externa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ijZqD"/><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hyperlink" Target="https://www.deviantart.com/hgss94/art/Marowak-Alola-Shiny-Theory-627631908"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ssbwiki.com/Mewtwo_(SSB4)" TargetMode="External"/><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hyperlink" Target="http://pngimg.com/download/27660" TargetMode="External"/><Relationship Id="rId5" Type="http://schemas.openxmlformats.org/officeDocument/2006/relationships/image" Target="../media/image6.png"/><Relationship Id="rId4" Type="http://schemas.openxmlformats.org/officeDocument/2006/relationships/hyperlink" Target="https://www.deviantart.com/athosiana/art/Bulbasaur-299935051"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okemongo-es.gamepedia.com/Muk"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bulbapedia.bulbagarden.net/wiki/List_of_Pok%C3%A9mon_by_Alola_Pok%C3%A9dex_number_(Ultra_Sun_and_Ultra_Moon)"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realscyler.deviantart.com/art/Gengar-The-Shadow-Pokemon-Redo-509750931" TargetMode="External"/><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Gyarados"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hyperlink" Target="http://emerald-stock.deviantart.com/art/Green-grass-21634989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hyperlink" Target="https://freepngimg.com/png/16229-pokemon-transpar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B4A1-E268-4FCC-B2E4-4035A11EB7FF}"/>
              </a:ext>
            </a:extLst>
          </p:cNvPr>
          <p:cNvSpPr>
            <a:spLocks noGrp="1"/>
          </p:cNvSpPr>
          <p:nvPr>
            <p:ph type="ctrTitle"/>
          </p:nvPr>
        </p:nvSpPr>
        <p:spPr/>
        <p:txBody>
          <a:bodyPr/>
          <a:lstStyle/>
          <a:p>
            <a:r>
              <a:rPr lang="en-IN" dirty="0"/>
              <a:t>Machine Learning</a:t>
            </a:r>
          </a:p>
        </p:txBody>
      </p:sp>
      <p:sp>
        <p:nvSpPr>
          <p:cNvPr id="3" name="Subtitle 2">
            <a:extLst>
              <a:ext uri="{FF2B5EF4-FFF2-40B4-BE49-F238E27FC236}">
                <a16:creationId xmlns:a16="http://schemas.microsoft.com/office/drawing/2014/main" id="{46E561CD-0C69-4BEE-B256-21B104F51AB8}"/>
              </a:ext>
            </a:extLst>
          </p:cNvPr>
          <p:cNvSpPr>
            <a:spLocks noGrp="1"/>
          </p:cNvSpPr>
          <p:nvPr>
            <p:ph type="subTitle" idx="1"/>
          </p:nvPr>
        </p:nvSpPr>
        <p:spPr/>
        <p:txBody>
          <a:bodyPr/>
          <a:lstStyle/>
          <a:p>
            <a:r>
              <a:rPr lang="en-IN" dirty="0"/>
              <a:t>Pokémon image recognition - Pokédex</a:t>
            </a:r>
          </a:p>
        </p:txBody>
      </p:sp>
      <p:pic>
        <p:nvPicPr>
          <p:cNvPr id="5" name="Picture 4">
            <a:extLst>
              <a:ext uri="{FF2B5EF4-FFF2-40B4-BE49-F238E27FC236}">
                <a16:creationId xmlns:a16="http://schemas.microsoft.com/office/drawing/2014/main" id="{DC4BFFBC-9EE5-4C8F-98F3-2AED3B2E53F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66487" y="-17042"/>
            <a:ext cx="6858000" cy="6858000"/>
          </a:xfrm>
          <a:prstGeom prst="rect">
            <a:avLst/>
          </a:prstGeom>
        </p:spPr>
      </p:pic>
    </p:spTree>
    <p:extLst>
      <p:ext uri="{BB962C8B-B14F-4D97-AF65-F5344CB8AC3E}">
        <p14:creationId xmlns:p14="http://schemas.microsoft.com/office/powerpoint/2010/main" val="1018640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906E-FF2A-4CDF-BE2C-68AA694F26BC}"/>
              </a:ext>
            </a:extLst>
          </p:cNvPr>
          <p:cNvSpPr>
            <a:spLocks noGrp="1"/>
          </p:cNvSpPr>
          <p:nvPr>
            <p:ph type="title"/>
          </p:nvPr>
        </p:nvSpPr>
        <p:spPr/>
        <p:txBody>
          <a:bodyPr/>
          <a:lstStyle/>
          <a:p>
            <a:r>
              <a:rPr lang="en-IN" dirty="0"/>
              <a:t>K Nearest Neighbour</a:t>
            </a:r>
          </a:p>
        </p:txBody>
      </p:sp>
      <p:sp>
        <p:nvSpPr>
          <p:cNvPr id="3" name="Content Placeholder 2">
            <a:extLst>
              <a:ext uri="{FF2B5EF4-FFF2-40B4-BE49-F238E27FC236}">
                <a16:creationId xmlns:a16="http://schemas.microsoft.com/office/drawing/2014/main" id="{3EB5B9CC-E212-4169-82C8-A8B4D535F006}"/>
              </a:ext>
            </a:extLst>
          </p:cNvPr>
          <p:cNvSpPr>
            <a:spLocks noGrp="1"/>
          </p:cNvSpPr>
          <p:nvPr>
            <p:ph idx="1"/>
          </p:nvPr>
        </p:nvSpPr>
        <p:spPr/>
        <p:txBody>
          <a:bodyPr/>
          <a:lstStyle/>
          <a:p>
            <a:r>
              <a:rPr lang="en-US" dirty="0"/>
              <a:t>Supervised machine learning algorithm that can be used to solve both classification and regression problems</a:t>
            </a:r>
          </a:p>
          <a:p>
            <a:r>
              <a:rPr lang="en-US" dirty="0"/>
              <a:t>Assumes that similar things exist in close proximity (similar things are near to each other)</a:t>
            </a:r>
          </a:p>
          <a:p>
            <a:r>
              <a:rPr lang="en-US" dirty="0"/>
              <a:t>KNN captures the idea of similarity (sometimes called distance, proximity, or closeness)</a:t>
            </a:r>
          </a:p>
          <a:p>
            <a:r>
              <a:rPr lang="en-IN" dirty="0"/>
              <a:t>Lazy learning algorithm </a:t>
            </a:r>
          </a:p>
          <a:p>
            <a:r>
              <a:rPr lang="en-IN" dirty="0"/>
              <a:t>Non-parametric learning algorithm </a:t>
            </a:r>
          </a:p>
        </p:txBody>
      </p:sp>
      <p:pic>
        <p:nvPicPr>
          <p:cNvPr id="5" name="Picture 4">
            <a:extLst>
              <a:ext uri="{FF2B5EF4-FFF2-40B4-BE49-F238E27FC236}">
                <a16:creationId xmlns:a16="http://schemas.microsoft.com/office/drawing/2014/main" id="{A20618EA-DD97-4486-A6CB-821B561AFE7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18204" y="0"/>
            <a:ext cx="3873796" cy="3873796"/>
          </a:xfrm>
          <a:prstGeom prst="rect">
            <a:avLst/>
          </a:prstGeom>
        </p:spPr>
      </p:pic>
    </p:spTree>
    <p:extLst>
      <p:ext uri="{BB962C8B-B14F-4D97-AF65-F5344CB8AC3E}">
        <p14:creationId xmlns:p14="http://schemas.microsoft.com/office/powerpoint/2010/main" val="353270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E431-3D47-404C-9EAC-EDF1E32D3BB0}"/>
              </a:ext>
            </a:extLst>
          </p:cNvPr>
          <p:cNvSpPr>
            <a:spLocks noGrp="1"/>
          </p:cNvSpPr>
          <p:nvPr>
            <p:ph type="title"/>
          </p:nvPr>
        </p:nvSpPr>
        <p:spPr/>
        <p:txBody>
          <a:bodyPr/>
          <a:lstStyle/>
          <a:p>
            <a:r>
              <a:rPr lang="en-IN" dirty="0"/>
              <a:t>K N N</a:t>
            </a:r>
          </a:p>
        </p:txBody>
      </p:sp>
      <p:sp>
        <p:nvSpPr>
          <p:cNvPr id="4" name="Text Placeholder 3">
            <a:extLst>
              <a:ext uri="{FF2B5EF4-FFF2-40B4-BE49-F238E27FC236}">
                <a16:creationId xmlns:a16="http://schemas.microsoft.com/office/drawing/2014/main" id="{43A04EE0-3CB4-4183-91D1-EB4D82423BC1}"/>
              </a:ext>
            </a:extLst>
          </p:cNvPr>
          <p:cNvSpPr>
            <a:spLocks noGrp="1"/>
          </p:cNvSpPr>
          <p:nvPr>
            <p:ph type="body" sz="half" idx="2"/>
          </p:nvPr>
        </p:nvSpPr>
        <p:spPr/>
        <p:txBody>
          <a:bodyPr>
            <a:normAutofit fontScale="92500" lnSpcReduction="10000"/>
          </a:bodyPr>
          <a:lstStyle/>
          <a:p>
            <a:r>
              <a:rPr lang="en-IN" sz="2400" dirty="0"/>
              <a:t>Accuracy:</a:t>
            </a:r>
          </a:p>
          <a:p>
            <a:r>
              <a:rPr lang="en-IN" sz="3200" b="0" i="0" dirty="0">
                <a:solidFill>
                  <a:srgbClr val="D5D5D5"/>
                </a:solidFill>
                <a:effectLst/>
                <a:latin typeface="Courier New" panose="02070309020205020404" pitchFamily="49" charset="0"/>
              </a:rPr>
              <a:t>0.43859649122807015</a:t>
            </a:r>
            <a:endParaRPr lang="en-IN" sz="2400" dirty="0"/>
          </a:p>
          <a:p>
            <a:endParaRPr lang="en-IN" sz="2400" dirty="0"/>
          </a:p>
        </p:txBody>
      </p:sp>
      <p:pic>
        <p:nvPicPr>
          <p:cNvPr id="10" name="Picture Placeholder 9">
            <a:extLst>
              <a:ext uri="{FF2B5EF4-FFF2-40B4-BE49-F238E27FC236}">
                <a16:creationId xmlns:a16="http://schemas.microsoft.com/office/drawing/2014/main" id="{EE104BBC-8BF6-4819-B4D4-BB504524B18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121" t="18243" r="67702" b="20676"/>
          <a:stretch/>
        </p:blipFill>
        <p:spPr>
          <a:xfrm>
            <a:off x="6585165" y="1186249"/>
            <a:ext cx="4548272" cy="5165124"/>
          </a:xfrm>
        </p:spPr>
      </p:pic>
      <p:pic>
        <p:nvPicPr>
          <p:cNvPr id="12" name="Picture 11">
            <a:extLst>
              <a:ext uri="{FF2B5EF4-FFF2-40B4-BE49-F238E27FC236}">
                <a16:creationId xmlns:a16="http://schemas.microsoft.com/office/drawing/2014/main" id="{47857B4C-E3FF-4FFC-89F1-FFE2CF86D5C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0" y="0"/>
            <a:ext cx="2718211" cy="2940908"/>
          </a:xfrm>
          <a:prstGeom prst="rect">
            <a:avLst/>
          </a:prstGeom>
        </p:spPr>
      </p:pic>
    </p:spTree>
    <p:extLst>
      <p:ext uri="{BB962C8B-B14F-4D97-AF65-F5344CB8AC3E}">
        <p14:creationId xmlns:p14="http://schemas.microsoft.com/office/powerpoint/2010/main" val="2135658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01C6-98BD-4CF4-89BD-630980399665}"/>
              </a:ext>
            </a:extLst>
          </p:cNvPr>
          <p:cNvSpPr>
            <a:spLocks noGrp="1"/>
          </p:cNvSpPr>
          <p:nvPr>
            <p:ph type="title"/>
          </p:nvPr>
        </p:nvSpPr>
        <p:spPr/>
        <p:txBody>
          <a:bodyPr/>
          <a:lstStyle/>
          <a:p>
            <a:r>
              <a:rPr lang="en-IN" dirty="0"/>
              <a:t>K N N (Validation)</a:t>
            </a:r>
          </a:p>
        </p:txBody>
      </p:sp>
      <p:pic>
        <p:nvPicPr>
          <p:cNvPr id="14" name="Content Placeholder 13">
            <a:extLst>
              <a:ext uri="{FF2B5EF4-FFF2-40B4-BE49-F238E27FC236}">
                <a16:creationId xmlns:a16="http://schemas.microsoft.com/office/drawing/2014/main" id="{5A54DE6E-6DB4-48C5-BE96-7895367AA8AC}"/>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4474" t="23512" r="57618" b="50424"/>
          <a:stretch/>
        </p:blipFill>
        <p:spPr>
          <a:xfrm>
            <a:off x="1154954" y="2603500"/>
            <a:ext cx="4549130" cy="3416300"/>
          </a:xfrm>
        </p:spPr>
      </p:pic>
      <p:pic>
        <p:nvPicPr>
          <p:cNvPr id="16" name="Content Placeholder 15">
            <a:extLst>
              <a:ext uri="{FF2B5EF4-FFF2-40B4-BE49-F238E27FC236}">
                <a16:creationId xmlns:a16="http://schemas.microsoft.com/office/drawing/2014/main" id="{A1BE283D-55CA-4F34-A388-A56304C6DAE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675" t="50848" r="59392" b="12612"/>
          <a:stretch/>
        </p:blipFill>
        <p:spPr>
          <a:xfrm>
            <a:off x="6487916" y="2603500"/>
            <a:ext cx="4549130" cy="3416300"/>
          </a:xfrm>
        </p:spPr>
      </p:pic>
      <p:pic>
        <p:nvPicPr>
          <p:cNvPr id="18" name="Picture 17">
            <a:extLst>
              <a:ext uri="{FF2B5EF4-FFF2-40B4-BE49-F238E27FC236}">
                <a16:creationId xmlns:a16="http://schemas.microsoft.com/office/drawing/2014/main" id="{91FEC0C6-ED41-4F90-B03F-3C90594BC69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513462" y="-679621"/>
            <a:ext cx="3678538" cy="3678538"/>
          </a:xfrm>
          <a:prstGeom prst="rect">
            <a:avLst/>
          </a:prstGeom>
        </p:spPr>
      </p:pic>
    </p:spTree>
    <p:extLst>
      <p:ext uri="{BB962C8B-B14F-4D97-AF65-F5344CB8AC3E}">
        <p14:creationId xmlns:p14="http://schemas.microsoft.com/office/powerpoint/2010/main" val="2537914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CD16-F534-4F61-9884-5D527010D388}"/>
              </a:ext>
            </a:extLst>
          </p:cNvPr>
          <p:cNvSpPr>
            <a:spLocks noGrp="1"/>
          </p:cNvSpPr>
          <p:nvPr>
            <p:ph type="title"/>
          </p:nvPr>
        </p:nvSpPr>
        <p:spPr/>
        <p:txBody>
          <a:bodyPr/>
          <a:lstStyle/>
          <a:p>
            <a:r>
              <a:rPr lang="en-IN" dirty="0"/>
              <a:t>Naïve Bayes</a:t>
            </a:r>
          </a:p>
        </p:txBody>
      </p:sp>
      <p:sp>
        <p:nvSpPr>
          <p:cNvPr id="3" name="Content Placeholder 2">
            <a:extLst>
              <a:ext uri="{FF2B5EF4-FFF2-40B4-BE49-F238E27FC236}">
                <a16:creationId xmlns:a16="http://schemas.microsoft.com/office/drawing/2014/main" id="{6FE55ECE-A8C2-4B49-ADC8-71DCD076C4C1}"/>
              </a:ext>
            </a:extLst>
          </p:cNvPr>
          <p:cNvSpPr>
            <a:spLocks noGrp="1"/>
          </p:cNvSpPr>
          <p:nvPr>
            <p:ph idx="1"/>
          </p:nvPr>
        </p:nvSpPr>
        <p:spPr/>
        <p:txBody>
          <a:bodyPr/>
          <a:lstStyle/>
          <a:p>
            <a:r>
              <a:rPr lang="en-US" dirty="0"/>
              <a:t> Naive Bayes classifier assumes that the presence of a particular feature in a class is unrelated to the presence of any other feature.</a:t>
            </a:r>
          </a:p>
          <a:p>
            <a:r>
              <a:rPr lang="en-US" dirty="0"/>
              <a:t>Naive Bayes model is easy to build and particularly useful for very large data sets.</a:t>
            </a:r>
          </a:p>
          <a:p>
            <a:r>
              <a:rPr lang="en-US" dirty="0"/>
              <a:t>Bayes theorem provides a way of calculating posterior probability P(</a:t>
            </a:r>
            <a:r>
              <a:rPr lang="en-US" dirty="0" err="1"/>
              <a:t>c|x</a:t>
            </a:r>
            <a:r>
              <a:rPr lang="en-US" dirty="0"/>
              <a:t>) from P(c), P(x) and P(x|c)</a:t>
            </a:r>
            <a:endParaRPr lang="en-IN" dirty="0"/>
          </a:p>
        </p:txBody>
      </p:sp>
      <p:pic>
        <p:nvPicPr>
          <p:cNvPr id="5" name="Picture 4">
            <a:extLst>
              <a:ext uri="{FF2B5EF4-FFF2-40B4-BE49-F238E27FC236}">
                <a16:creationId xmlns:a16="http://schemas.microsoft.com/office/drawing/2014/main" id="{F4107BF6-8FD6-40B9-8972-52D4D4E836F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02712" y="3410465"/>
            <a:ext cx="4429125" cy="4429125"/>
          </a:xfrm>
          <a:prstGeom prst="rect">
            <a:avLst/>
          </a:prstGeom>
        </p:spPr>
      </p:pic>
      <p:sp>
        <p:nvSpPr>
          <p:cNvPr id="6" name="TextBox 5">
            <a:extLst>
              <a:ext uri="{FF2B5EF4-FFF2-40B4-BE49-F238E27FC236}">
                <a16:creationId xmlns:a16="http://schemas.microsoft.com/office/drawing/2014/main" id="{9CDB3A50-71CB-4737-998C-2668B505EAA2}"/>
              </a:ext>
            </a:extLst>
          </p:cNvPr>
          <p:cNvSpPr txBox="1"/>
          <p:nvPr/>
        </p:nvSpPr>
        <p:spPr>
          <a:xfrm>
            <a:off x="4202712" y="7839590"/>
            <a:ext cx="4429125" cy="230832"/>
          </a:xfrm>
          <a:prstGeom prst="rect">
            <a:avLst/>
          </a:prstGeom>
          <a:noFill/>
        </p:spPr>
        <p:txBody>
          <a:bodyPr wrap="square" rtlCol="0">
            <a:spAutoFit/>
          </a:bodyPr>
          <a:lstStyle/>
          <a:p>
            <a:r>
              <a:rPr lang="en-IN" sz="900">
                <a:hlinkClick r:id="rId3" tooltip="https://www.pokedexia.net/Sanaconda"/>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3312858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D54B-C3BF-4948-9318-4A4BFFDA1368}"/>
              </a:ext>
            </a:extLst>
          </p:cNvPr>
          <p:cNvSpPr>
            <a:spLocks noGrp="1"/>
          </p:cNvSpPr>
          <p:nvPr>
            <p:ph type="title"/>
          </p:nvPr>
        </p:nvSpPr>
        <p:spPr/>
        <p:txBody>
          <a:bodyPr/>
          <a:lstStyle/>
          <a:p>
            <a:r>
              <a:rPr lang="en-IN" sz="3600" dirty="0"/>
              <a:t>Naïve Bayes</a:t>
            </a:r>
          </a:p>
        </p:txBody>
      </p:sp>
      <p:pic>
        <p:nvPicPr>
          <p:cNvPr id="6" name="Content Placeholder 5">
            <a:extLst>
              <a:ext uri="{FF2B5EF4-FFF2-40B4-BE49-F238E27FC236}">
                <a16:creationId xmlns:a16="http://schemas.microsoft.com/office/drawing/2014/main" id="{25B9E59D-D78E-4E1E-9EB5-41D17D705E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82" t="24519" r="67592" b="14496"/>
          <a:stretch/>
        </p:blipFill>
        <p:spPr>
          <a:xfrm>
            <a:off x="5931243" y="1295401"/>
            <a:ext cx="5105802" cy="4729478"/>
          </a:xfrm>
        </p:spPr>
      </p:pic>
      <p:sp>
        <p:nvSpPr>
          <p:cNvPr id="4" name="Text Placeholder 3">
            <a:extLst>
              <a:ext uri="{FF2B5EF4-FFF2-40B4-BE49-F238E27FC236}">
                <a16:creationId xmlns:a16="http://schemas.microsoft.com/office/drawing/2014/main" id="{80B5A9B8-3496-464F-9D46-27D81EBD757E}"/>
              </a:ext>
            </a:extLst>
          </p:cNvPr>
          <p:cNvSpPr>
            <a:spLocks noGrp="1"/>
          </p:cNvSpPr>
          <p:nvPr>
            <p:ph type="body" sz="half" idx="2"/>
          </p:nvPr>
        </p:nvSpPr>
        <p:spPr/>
        <p:txBody>
          <a:bodyPr>
            <a:normAutofit/>
          </a:bodyPr>
          <a:lstStyle/>
          <a:p>
            <a:r>
              <a:rPr lang="en-IN" sz="2400" dirty="0"/>
              <a:t>Accuracy:</a:t>
            </a:r>
          </a:p>
          <a:p>
            <a:r>
              <a:rPr lang="en-IN" sz="3200" b="0" i="0" dirty="0">
                <a:solidFill>
                  <a:srgbClr val="D5D5D5"/>
                </a:solidFill>
                <a:effectLst/>
                <a:latin typeface="Courier New" panose="02070309020205020404" pitchFamily="49" charset="0"/>
              </a:rPr>
              <a:t>0.39473684210526316</a:t>
            </a:r>
            <a:endParaRPr lang="en-IN" sz="2400" dirty="0"/>
          </a:p>
        </p:txBody>
      </p:sp>
    </p:spTree>
    <p:extLst>
      <p:ext uri="{BB962C8B-B14F-4D97-AF65-F5344CB8AC3E}">
        <p14:creationId xmlns:p14="http://schemas.microsoft.com/office/powerpoint/2010/main" val="25466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E42F-31D4-4D2D-936D-2006288A8592}"/>
              </a:ext>
            </a:extLst>
          </p:cNvPr>
          <p:cNvSpPr>
            <a:spLocks noGrp="1"/>
          </p:cNvSpPr>
          <p:nvPr>
            <p:ph type="title"/>
          </p:nvPr>
        </p:nvSpPr>
        <p:spPr/>
        <p:txBody>
          <a:bodyPr/>
          <a:lstStyle/>
          <a:p>
            <a:r>
              <a:rPr lang="en-IN" dirty="0"/>
              <a:t>Naïve Bayes (Validation)</a:t>
            </a:r>
          </a:p>
        </p:txBody>
      </p:sp>
      <p:pic>
        <p:nvPicPr>
          <p:cNvPr id="6" name="Content Placeholder 5">
            <a:extLst>
              <a:ext uri="{FF2B5EF4-FFF2-40B4-BE49-F238E27FC236}">
                <a16:creationId xmlns:a16="http://schemas.microsoft.com/office/drawing/2014/main" id="{41EA0D34-912C-4430-A15A-8208F8A3B57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4476" t="21690" r="58401" b="52246"/>
          <a:stretch/>
        </p:blipFill>
        <p:spPr>
          <a:xfrm>
            <a:off x="1154955" y="2603500"/>
            <a:ext cx="4380872" cy="3416300"/>
          </a:xfrm>
        </p:spPr>
      </p:pic>
      <p:pic>
        <p:nvPicPr>
          <p:cNvPr id="8" name="Content Placeholder 7">
            <a:extLst>
              <a:ext uri="{FF2B5EF4-FFF2-40B4-BE49-F238E27FC236}">
                <a16:creationId xmlns:a16="http://schemas.microsoft.com/office/drawing/2014/main" id="{4E09E85B-8797-450E-9C2C-06EAA8AACA8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750" t="48209" r="60160" b="16256"/>
          <a:stretch/>
        </p:blipFill>
        <p:spPr>
          <a:xfrm>
            <a:off x="6096001" y="2603500"/>
            <a:ext cx="4941044" cy="3416300"/>
          </a:xfrm>
        </p:spPr>
      </p:pic>
    </p:spTree>
    <p:extLst>
      <p:ext uri="{BB962C8B-B14F-4D97-AF65-F5344CB8AC3E}">
        <p14:creationId xmlns:p14="http://schemas.microsoft.com/office/powerpoint/2010/main" val="2329881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FB23-5C53-43BA-A15E-CE216D68FE58}"/>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DD198BB5-F00A-46A6-98D8-D1DA8A42167C}"/>
              </a:ext>
            </a:extLst>
          </p:cNvPr>
          <p:cNvSpPr>
            <a:spLocks noGrp="1"/>
          </p:cNvSpPr>
          <p:nvPr>
            <p:ph type="body" idx="1"/>
          </p:nvPr>
        </p:nvSpPr>
        <p:spPr/>
        <p:txBody>
          <a:bodyPr/>
          <a:lstStyle/>
          <a:p>
            <a:r>
              <a:rPr lang="en-IN" dirty="0"/>
              <a:t>Random Forest</a:t>
            </a:r>
          </a:p>
        </p:txBody>
      </p:sp>
      <p:sp>
        <p:nvSpPr>
          <p:cNvPr id="4" name="Text Placeholder 3">
            <a:extLst>
              <a:ext uri="{FF2B5EF4-FFF2-40B4-BE49-F238E27FC236}">
                <a16:creationId xmlns:a16="http://schemas.microsoft.com/office/drawing/2014/main" id="{F660AA99-C6B4-477A-9CC4-83FAFAFC2F2F}"/>
              </a:ext>
            </a:extLst>
          </p:cNvPr>
          <p:cNvSpPr>
            <a:spLocks noGrp="1"/>
          </p:cNvSpPr>
          <p:nvPr>
            <p:ph type="body" sz="half" idx="15"/>
          </p:nvPr>
        </p:nvSpPr>
        <p:spPr/>
        <p:txBody>
          <a:bodyPr>
            <a:normAutofit lnSpcReduction="10000"/>
          </a:bodyPr>
          <a:lstStyle/>
          <a:p>
            <a:pPr marL="285750" indent="-285750">
              <a:buFont typeface="Arial" panose="020B0604020202020204" pitchFamily="34" charset="0"/>
              <a:buChar char="•"/>
            </a:pPr>
            <a:r>
              <a:rPr lang="en-IN" dirty="0"/>
              <a:t>From the above observation we found the accuracy of our trained model random forest as 0.6842105263157895</a:t>
            </a:r>
          </a:p>
          <a:p>
            <a:pPr marL="285750" indent="-285750">
              <a:buFont typeface="Arial" panose="020B0604020202020204" pitchFamily="34" charset="0"/>
              <a:buChar char="•"/>
            </a:pPr>
            <a:r>
              <a:rPr lang="en-IN" dirty="0"/>
              <a:t>So it is most efficient model</a:t>
            </a:r>
          </a:p>
          <a:p>
            <a:pPr marL="285750" indent="-285750">
              <a:buFont typeface="Arial" panose="020B0604020202020204" pitchFamily="34" charset="0"/>
              <a:buChar char="•"/>
            </a:pPr>
            <a:r>
              <a:rPr lang="en-IN" dirty="0"/>
              <a:t>We can clearly see in the validation the model correctly predicted Squirtle</a:t>
            </a:r>
          </a:p>
          <a:p>
            <a:pPr marL="285750" indent="-285750">
              <a:buFont typeface="Arial" panose="020B0604020202020204" pitchFamily="34" charset="0"/>
              <a:buChar char="•"/>
            </a:pPr>
            <a:r>
              <a:rPr lang="en-IN" dirty="0"/>
              <a:t>We can still  improve the accuracy by modifying the sigma , theta, lambda and gamma values</a:t>
            </a:r>
          </a:p>
          <a:p>
            <a:pPr marL="285750" indent="-285750">
              <a:buFont typeface="Arial" panose="020B0604020202020204" pitchFamily="34" charset="0"/>
              <a:buChar char="•"/>
            </a:pPr>
            <a:endParaRPr lang="en-IN" dirty="0"/>
          </a:p>
        </p:txBody>
      </p:sp>
      <p:sp>
        <p:nvSpPr>
          <p:cNvPr id="5" name="Text Placeholder 4">
            <a:extLst>
              <a:ext uri="{FF2B5EF4-FFF2-40B4-BE49-F238E27FC236}">
                <a16:creationId xmlns:a16="http://schemas.microsoft.com/office/drawing/2014/main" id="{9543CCFC-CAEE-44D7-8F0C-3164DB5FF7D9}"/>
              </a:ext>
            </a:extLst>
          </p:cNvPr>
          <p:cNvSpPr>
            <a:spLocks noGrp="1"/>
          </p:cNvSpPr>
          <p:nvPr>
            <p:ph type="body" sz="quarter" idx="3"/>
          </p:nvPr>
        </p:nvSpPr>
        <p:spPr/>
        <p:txBody>
          <a:bodyPr/>
          <a:lstStyle/>
          <a:p>
            <a:r>
              <a:rPr lang="en-IN" dirty="0"/>
              <a:t>K N N</a:t>
            </a:r>
          </a:p>
        </p:txBody>
      </p:sp>
      <p:sp>
        <p:nvSpPr>
          <p:cNvPr id="6" name="Text Placeholder 5">
            <a:extLst>
              <a:ext uri="{FF2B5EF4-FFF2-40B4-BE49-F238E27FC236}">
                <a16:creationId xmlns:a16="http://schemas.microsoft.com/office/drawing/2014/main" id="{49148972-ABFD-4820-A51F-B616031D51E0}"/>
              </a:ext>
            </a:extLst>
          </p:cNvPr>
          <p:cNvSpPr>
            <a:spLocks noGrp="1"/>
          </p:cNvSpPr>
          <p:nvPr>
            <p:ph type="body" sz="half" idx="16"/>
          </p:nvPr>
        </p:nvSpPr>
        <p:spPr/>
        <p:txBody>
          <a:bodyPr>
            <a:normAutofit lnSpcReduction="10000"/>
          </a:bodyPr>
          <a:lstStyle/>
          <a:p>
            <a:pPr marL="285750" indent="-285750">
              <a:buFont typeface="Arial" panose="020B0604020202020204" pitchFamily="34" charset="0"/>
              <a:buChar char="•"/>
            </a:pPr>
            <a:r>
              <a:rPr lang="en-IN" dirty="0"/>
              <a:t>From the above observation we found the accuracy of our trained model KNN as 0.43859649122807015</a:t>
            </a:r>
          </a:p>
          <a:p>
            <a:pPr marL="285750" indent="-285750">
              <a:buFont typeface="Arial" panose="020B0604020202020204" pitchFamily="34" charset="0"/>
              <a:buChar char="•"/>
            </a:pPr>
            <a:r>
              <a:rPr lang="en-IN" dirty="0"/>
              <a:t>It is a usable model</a:t>
            </a:r>
          </a:p>
          <a:p>
            <a:pPr marL="285750" indent="-285750">
              <a:buFont typeface="Arial" panose="020B0604020202020204" pitchFamily="34" charset="0"/>
              <a:buChar char="•"/>
            </a:pPr>
            <a:r>
              <a:rPr lang="en-IN" dirty="0"/>
              <a:t>We can clearly see in the validation the model correctly predicted Cloyster</a:t>
            </a:r>
          </a:p>
          <a:p>
            <a:pPr marL="285750" indent="-285750">
              <a:buFont typeface="Arial" panose="020B0604020202020204" pitchFamily="34" charset="0"/>
              <a:buChar char="•"/>
            </a:pPr>
            <a:r>
              <a:rPr lang="en-IN" dirty="0"/>
              <a:t>We can still  improve the accuracy by modifying the sigma , theta, lambda and gamma values</a:t>
            </a:r>
          </a:p>
          <a:p>
            <a:endParaRPr lang="en-IN" dirty="0"/>
          </a:p>
        </p:txBody>
      </p:sp>
      <p:sp>
        <p:nvSpPr>
          <p:cNvPr id="7" name="Text Placeholder 6">
            <a:extLst>
              <a:ext uri="{FF2B5EF4-FFF2-40B4-BE49-F238E27FC236}">
                <a16:creationId xmlns:a16="http://schemas.microsoft.com/office/drawing/2014/main" id="{83FF06A3-C006-4169-9AC1-8A096675DD94}"/>
              </a:ext>
            </a:extLst>
          </p:cNvPr>
          <p:cNvSpPr>
            <a:spLocks noGrp="1"/>
          </p:cNvSpPr>
          <p:nvPr>
            <p:ph type="body" sz="quarter" idx="13"/>
          </p:nvPr>
        </p:nvSpPr>
        <p:spPr/>
        <p:txBody>
          <a:bodyPr/>
          <a:lstStyle/>
          <a:p>
            <a:r>
              <a:rPr lang="en-IN" dirty="0"/>
              <a:t>Naïve Bayes</a:t>
            </a:r>
          </a:p>
        </p:txBody>
      </p:sp>
      <p:sp>
        <p:nvSpPr>
          <p:cNvPr id="8" name="Text Placeholder 7">
            <a:extLst>
              <a:ext uri="{FF2B5EF4-FFF2-40B4-BE49-F238E27FC236}">
                <a16:creationId xmlns:a16="http://schemas.microsoft.com/office/drawing/2014/main" id="{0E9B1D4F-20E5-4AA0-9298-21847FABBFF4}"/>
              </a:ext>
            </a:extLst>
          </p:cNvPr>
          <p:cNvSpPr>
            <a:spLocks noGrp="1"/>
          </p:cNvSpPr>
          <p:nvPr>
            <p:ph type="body" sz="half" idx="17"/>
          </p:nvPr>
        </p:nvSpPr>
        <p:spPr/>
        <p:txBody>
          <a:bodyPr>
            <a:normAutofit lnSpcReduction="10000"/>
          </a:bodyPr>
          <a:lstStyle/>
          <a:p>
            <a:pPr marL="285750" indent="-285750">
              <a:buFont typeface="Arial" panose="020B0604020202020204" pitchFamily="34" charset="0"/>
              <a:buChar char="•"/>
            </a:pPr>
            <a:r>
              <a:rPr lang="en-IN" dirty="0"/>
              <a:t>From the above observation we found the accuracy of our trained model Naïve Bayes as 0.39473684210526316</a:t>
            </a:r>
          </a:p>
          <a:p>
            <a:pPr marL="285750" indent="-285750">
              <a:buFont typeface="Arial" panose="020B0604020202020204" pitchFamily="34" charset="0"/>
              <a:buChar char="•"/>
            </a:pPr>
            <a:r>
              <a:rPr lang="en-IN" dirty="0"/>
              <a:t>It is a usable model</a:t>
            </a:r>
          </a:p>
          <a:p>
            <a:pPr marL="285750" indent="-285750">
              <a:buFont typeface="Arial" panose="020B0604020202020204" pitchFamily="34" charset="0"/>
              <a:buChar char="•"/>
            </a:pPr>
            <a:r>
              <a:rPr lang="en-IN" dirty="0"/>
              <a:t>We can clearly see in the validation the model correctly predicted </a:t>
            </a:r>
            <a:r>
              <a:rPr lang="en-IN" dirty="0" err="1"/>
              <a:t>Gengar</a:t>
            </a:r>
            <a:endParaRPr lang="en-IN" dirty="0"/>
          </a:p>
          <a:p>
            <a:pPr marL="285750" indent="-285750">
              <a:buFont typeface="Arial" panose="020B0604020202020204" pitchFamily="34" charset="0"/>
              <a:buChar char="•"/>
            </a:pPr>
            <a:r>
              <a:rPr lang="en-IN" dirty="0"/>
              <a:t>We can still  improve the accuracy by modifying the sigma , theta, lambda and gamma values</a:t>
            </a:r>
          </a:p>
          <a:p>
            <a:endParaRPr lang="en-IN" dirty="0"/>
          </a:p>
        </p:txBody>
      </p:sp>
      <p:pic>
        <p:nvPicPr>
          <p:cNvPr id="10" name="Picture 9">
            <a:extLst>
              <a:ext uri="{FF2B5EF4-FFF2-40B4-BE49-F238E27FC236}">
                <a16:creationId xmlns:a16="http://schemas.microsoft.com/office/drawing/2014/main" id="{E7E2B47E-0A2E-4D1D-9B96-DD906144CFD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54105" y="0"/>
            <a:ext cx="4759520" cy="3213629"/>
          </a:xfrm>
          <a:prstGeom prst="rect">
            <a:avLst/>
          </a:prstGeom>
        </p:spPr>
      </p:pic>
    </p:spTree>
    <p:extLst>
      <p:ext uri="{BB962C8B-B14F-4D97-AF65-F5344CB8AC3E}">
        <p14:creationId xmlns:p14="http://schemas.microsoft.com/office/powerpoint/2010/main" val="4149915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86BD-F752-4B79-B966-CFF278AD5E9D}"/>
              </a:ext>
            </a:extLst>
          </p:cNvPr>
          <p:cNvSpPr>
            <a:spLocks noGrp="1"/>
          </p:cNvSpPr>
          <p:nvPr>
            <p:ph type="title"/>
          </p:nvPr>
        </p:nvSpPr>
        <p:spPr/>
        <p:txBody>
          <a:bodyPr/>
          <a:lstStyle/>
          <a:p>
            <a:r>
              <a:rPr lang="en-IN" dirty="0"/>
              <a:t>Still we can use SVM and Ada Boosting that also gives the accuracy similar to the models KNN and Naïve Bayes</a:t>
            </a:r>
          </a:p>
        </p:txBody>
      </p:sp>
      <p:sp>
        <p:nvSpPr>
          <p:cNvPr id="3" name="Text Placeholder 2">
            <a:extLst>
              <a:ext uri="{FF2B5EF4-FFF2-40B4-BE49-F238E27FC236}">
                <a16:creationId xmlns:a16="http://schemas.microsoft.com/office/drawing/2014/main" id="{C04AFF98-FC47-49B5-8549-B5561C192FB3}"/>
              </a:ext>
            </a:extLst>
          </p:cNvPr>
          <p:cNvSpPr>
            <a:spLocks noGrp="1"/>
          </p:cNvSpPr>
          <p:nvPr>
            <p:ph type="body" sz="half" idx="13"/>
          </p:nvPr>
        </p:nvSpPr>
        <p:spPr/>
        <p:txBody>
          <a:bodyPr/>
          <a:lstStyle/>
          <a:p>
            <a:r>
              <a:rPr lang="en-IN" dirty="0"/>
              <a:t>SVM and decision trees will be explained by Suryanarayan</a:t>
            </a:r>
          </a:p>
        </p:txBody>
      </p:sp>
      <p:sp>
        <p:nvSpPr>
          <p:cNvPr id="4" name="Text Placeholder 3">
            <a:extLst>
              <a:ext uri="{FF2B5EF4-FFF2-40B4-BE49-F238E27FC236}">
                <a16:creationId xmlns:a16="http://schemas.microsoft.com/office/drawing/2014/main" id="{3215478D-4B89-4578-8B20-76407E1D50A3}"/>
              </a:ext>
            </a:extLst>
          </p:cNvPr>
          <p:cNvSpPr>
            <a:spLocks noGrp="1"/>
          </p:cNvSpPr>
          <p:nvPr>
            <p:ph type="body" sz="half" idx="2"/>
          </p:nvPr>
        </p:nvSpPr>
        <p:spPr/>
        <p:style>
          <a:lnRef idx="1">
            <a:schemeClr val="accent5"/>
          </a:lnRef>
          <a:fillRef idx="2">
            <a:schemeClr val="accent5"/>
          </a:fillRef>
          <a:effectRef idx="1">
            <a:schemeClr val="accent5"/>
          </a:effectRef>
          <a:fontRef idx="minor">
            <a:schemeClr val="dk1"/>
          </a:fontRef>
        </p:style>
        <p:txBody>
          <a:bodyPr/>
          <a:lstStyle/>
          <a:p>
            <a:pPr algn="r"/>
            <a:r>
              <a:rPr lang="en-IN" dirty="0">
                <a:ln w="0"/>
                <a:solidFill>
                  <a:schemeClr val="accent1"/>
                </a:solidFill>
                <a:effectLst>
                  <a:outerShdw blurRad="38100" dist="25400" dir="5400000" algn="ctr" rotWithShape="0">
                    <a:srgbClr val="6E747A">
                      <a:alpha val="43000"/>
                    </a:srgbClr>
                  </a:outerShdw>
                </a:effectLst>
              </a:rPr>
              <a:t>By: S.Vigneshwararaj</a:t>
            </a:r>
          </a:p>
          <a:p>
            <a:pPr algn="r"/>
            <a:r>
              <a:rPr lang="en-IN" dirty="0">
                <a:ln w="0"/>
                <a:solidFill>
                  <a:schemeClr val="accent1"/>
                </a:solidFill>
                <a:effectLst>
                  <a:outerShdw blurRad="38100" dist="25400" dir="5400000" algn="ctr" rotWithShape="0">
                    <a:srgbClr val="6E747A">
                      <a:alpha val="43000"/>
                    </a:srgbClr>
                  </a:outerShdw>
                </a:effectLst>
              </a:rPr>
              <a:t>      CB.EN.U4CSE19060</a:t>
            </a:r>
          </a:p>
        </p:txBody>
      </p:sp>
    </p:spTree>
    <p:extLst>
      <p:ext uri="{BB962C8B-B14F-4D97-AF65-F5344CB8AC3E}">
        <p14:creationId xmlns:p14="http://schemas.microsoft.com/office/powerpoint/2010/main" val="154776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3153-ED63-4B6A-B659-6D147AA25B6C}"/>
              </a:ext>
            </a:extLst>
          </p:cNvPr>
          <p:cNvSpPr>
            <a:spLocks noGrp="1"/>
          </p:cNvSpPr>
          <p:nvPr>
            <p:ph type="ctrTitle"/>
          </p:nvPr>
        </p:nvSpPr>
        <p:spPr>
          <a:xfrm>
            <a:off x="1002021" y="1905882"/>
            <a:ext cx="10187958" cy="1683658"/>
          </a:xfrm>
        </p:spPr>
        <p:txBody>
          <a:bodyPr/>
          <a:lstStyle/>
          <a:p>
            <a:pPr algn="ctr"/>
            <a:r>
              <a:rPr lang="en-IN" dirty="0"/>
              <a:t>						</a:t>
            </a:r>
            <a:r>
              <a:rPr lang="en-IN" b="1" dirty="0"/>
              <a:t>ML Project</a:t>
            </a:r>
            <a:br>
              <a:rPr lang="en-IN" b="1" dirty="0"/>
            </a:br>
            <a:r>
              <a:rPr lang="en-IN" b="1" dirty="0"/>
              <a:t>						</a:t>
            </a:r>
            <a:r>
              <a:rPr lang="en-IN" sz="4400" b="1" dirty="0"/>
              <a:t>(SVM and Decision Tree)</a:t>
            </a:r>
            <a:br>
              <a:rPr lang="en-IN" sz="4400" b="1" dirty="0"/>
            </a:br>
            <a:endParaRPr lang="en-IN" sz="4400" dirty="0"/>
          </a:p>
        </p:txBody>
      </p:sp>
      <p:sp>
        <p:nvSpPr>
          <p:cNvPr id="4" name="Title 1">
            <a:extLst>
              <a:ext uri="{FF2B5EF4-FFF2-40B4-BE49-F238E27FC236}">
                <a16:creationId xmlns:a16="http://schemas.microsoft.com/office/drawing/2014/main" id="{13F8DF96-5272-4F3C-9D65-FADE71A531BD}"/>
              </a:ext>
            </a:extLst>
          </p:cNvPr>
          <p:cNvSpPr txBox="1">
            <a:spLocks/>
          </p:cNvSpPr>
          <p:nvPr/>
        </p:nvSpPr>
        <p:spPr bwMode="gray">
          <a:xfrm>
            <a:off x="3268550" y="4551795"/>
            <a:ext cx="8825658" cy="1683658"/>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						</a:t>
            </a:r>
            <a:r>
              <a:rPr lang="en-IN" sz="4000" b="1" dirty="0"/>
              <a:t>By </a:t>
            </a:r>
            <a:r>
              <a:rPr lang="en-IN" sz="4000" b="1" dirty="0" err="1"/>
              <a:t>Suryanarayan.B</a:t>
            </a:r>
            <a:endParaRPr lang="en-IN" sz="4000" dirty="0"/>
          </a:p>
        </p:txBody>
      </p:sp>
      <p:pic>
        <p:nvPicPr>
          <p:cNvPr id="5" name="Picture 4">
            <a:extLst>
              <a:ext uri="{FF2B5EF4-FFF2-40B4-BE49-F238E27FC236}">
                <a16:creationId xmlns:a16="http://schemas.microsoft.com/office/drawing/2014/main" id="{76DC6D98-D811-4EFC-80D3-03CF73048D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55700" y="0"/>
            <a:ext cx="6858000" cy="6858000"/>
          </a:xfrm>
          <a:prstGeom prst="rect">
            <a:avLst/>
          </a:prstGeom>
        </p:spPr>
      </p:pic>
    </p:spTree>
    <p:extLst>
      <p:ext uri="{BB962C8B-B14F-4D97-AF65-F5344CB8AC3E}">
        <p14:creationId xmlns:p14="http://schemas.microsoft.com/office/powerpoint/2010/main" val="670265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4CCF7-59F6-4699-837D-E2390677FF45}"/>
              </a:ext>
            </a:extLst>
          </p:cNvPr>
          <p:cNvSpPr>
            <a:spLocks noGrp="1"/>
          </p:cNvSpPr>
          <p:nvPr>
            <p:ph type="title"/>
          </p:nvPr>
        </p:nvSpPr>
        <p:spPr/>
        <p:txBody>
          <a:bodyPr/>
          <a:lstStyle/>
          <a:p>
            <a:r>
              <a:rPr lang="en-IN" b="0" i="0" dirty="0">
                <a:solidFill>
                  <a:schemeClr val="bg1"/>
                </a:solidFill>
                <a:effectLst/>
                <a:latin typeface="erdana"/>
              </a:rPr>
              <a:t>Decision Trees</a:t>
            </a:r>
            <a:br>
              <a:rPr lang="en-IN" b="0" i="0" dirty="0">
                <a:solidFill>
                  <a:srgbClr val="610B38"/>
                </a:solidFill>
                <a:effectLst/>
                <a:latin typeface="erdana"/>
              </a:rPr>
            </a:br>
            <a:endParaRPr lang="en-IN" b="1" dirty="0"/>
          </a:p>
        </p:txBody>
      </p:sp>
      <p:sp>
        <p:nvSpPr>
          <p:cNvPr id="3" name="Text Placeholder 2">
            <a:extLst>
              <a:ext uri="{FF2B5EF4-FFF2-40B4-BE49-F238E27FC236}">
                <a16:creationId xmlns:a16="http://schemas.microsoft.com/office/drawing/2014/main" id="{5E5E1E60-B640-4956-ADF9-A675B8005F0B}"/>
              </a:ext>
            </a:extLst>
          </p:cNvPr>
          <p:cNvSpPr>
            <a:spLocks noGrp="1"/>
          </p:cNvSpPr>
          <p:nvPr>
            <p:ph type="body" sz="half" idx="2"/>
          </p:nvPr>
        </p:nvSpPr>
        <p:spPr>
          <a:xfrm>
            <a:off x="298612" y="3429000"/>
            <a:ext cx="5978817" cy="3173242"/>
          </a:xfrm>
        </p:spPr>
        <p:txBody>
          <a:bodyPr>
            <a:normAutofit fontScale="47500" lnSpcReduction="20000"/>
          </a:bodyPr>
          <a:lstStyle/>
          <a:p>
            <a:pPr algn="just">
              <a:buFont typeface="Arial" panose="020B0604020202020204" pitchFamily="34" charset="0"/>
              <a:buChar char="•"/>
            </a:pPr>
            <a:r>
              <a:rPr lang="en-US" sz="3800" b="1" i="0" dirty="0">
                <a:solidFill>
                  <a:srgbClr val="000000"/>
                </a:solidFill>
                <a:effectLst/>
                <a:latin typeface="inter-regular"/>
              </a:rPr>
              <a:t>Decision Tree is a </a:t>
            </a:r>
            <a:r>
              <a:rPr lang="en-US" sz="3800" b="1" i="0" dirty="0">
                <a:solidFill>
                  <a:srgbClr val="000000"/>
                </a:solidFill>
                <a:effectLst/>
                <a:latin typeface="inter-bold"/>
              </a:rPr>
              <a:t>Supervised learning technique </a:t>
            </a:r>
            <a:r>
              <a:rPr lang="en-US" sz="3800" b="1" i="0" dirty="0">
                <a:solidFill>
                  <a:srgbClr val="000000"/>
                </a:solidFill>
                <a:effectLst/>
                <a:latin typeface="inter-regular"/>
              </a:rPr>
              <a:t>that can be used for both classification and Regression problems, but mostly it is preferred for solving Classification problems. It is a tree-structured classifier, where</a:t>
            </a:r>
            <a:r>
              <a:rPr lang="en-US" sz="3800" b="1" i="0" dirty="0">
                <a:solidFill>
                  <a:srgbClr val="000000"/>
                </a:solidFill>
                <a:effectLst/>
                <a:latin typeface="inter-bold"/>
              </a:rPr>
              <a:t> internal nodes represent the features of a dataset, branches represent the decision rules</a:t>
            </a:r>
            <a:r>
              <a:rPr lang="en-US" sz="3800" b="1" i="0" dirty="0">
                <a:solidFill>
                  <a:srgbClr val="000000"/>
                </a:solidFill>
                <a:effectLst/>
                <a:latin typeface="inter-regular"/>
              </a:rPr>
              <a:t> and </a:t>
            </a:r>
            <a:r>
              <a:rPr lang="en-US" sz="3800" b="1" i="0" dirty="0">
                <a:solidFill>
                  <a:srgbClr val="000000"/>
                </a:solidFill>
                <a:effectLst/>
                <a:latin typeface="inter-bold"/>
              </a:rPr>
              <a:t>each leaf node represents the outcome.</a:t>
            </a:r>
            <a:endParaRPr lang="en-US" sz="3800" b="1" i="0" dirty="0">
              <a:solidFill>
                <a:srgbClr val="000000"/>
              </a:solidFill>
              <a:effectLst/>
              <a:latin typeface="inter-regular"/>
            </a:endParaRPr>
          </a:p>
          <a:p>
            <a:pPr algn="just">
              <a:buFont typeface="Arial" panose="020B0604020202020204" pitchFamily="34" charset="0"/>
              <a:buChar char="•"/>
            </a:pPr>
            <a:r>
              <a:rPr lang="en-US" sz="3800" b="1" i="0" dirty="0">
                <a:solidFill>
                  <a:srgbClr val="000000"/>
                </a:solidFill>
                <a:effectLst/>
                <a:latin typeface="inter-regular"/>
              </a:rPr>
              <a:t>In a Decision tree, there are two nodes, which are the </a:t>
            </a:r>
            <a:r>
              <a:rPr lang="en-US" sz="3800" b="1" i="0" dirty="0">
                <a:solidFill>
                  <a:srgbClr val="000000"/>
                </a:solidFill>
                <a:effectLst/>
                <a:latin typeface="inter-bold"/>
              </a:rPr>
              <a:t>Decision Node</a:t>
            </a:r>
            <a:r>
              <a:rPr lang="en-US" sz="3800" b="1" i="0" dirty="0">
                <a:solidFill>
                  <a:srgbClr val="000000"/>
                </a:solidFill>
                <a:effectLst/>
                <a:latin typeface="inter-regular"/>
              </a:rPr>
              <a:t> and</a:t>
            </a:r>
            <a:r>
              <a:rPr lang="en-US" sz="3800" b="1" i="0" dirty="0">
                <a:solidFill>
                  <a:srgbClr val="000000"/>
                </a:solidFill>
                <a:effectLst/>
                <a:latin typeface="inter-bold"/>
              </a:rPr>
              <a:t> Leaf Node.</a:t>
            </a:r>
            <a:r>
              <a:rPr lang="en-US" sz="3800" b="1" i="0" dirty="0">
                <a:solidFill>
                  <a:srgbClr val="000000"/>
                </a:solidFill>
                <a:effectLst/>
                <a:latin typeface="inter-regular"/>
              </a:rPr>
              <a:t> Decision nodes are used to make any decision and have multiple branches, whereas Leaf nodes are the output of those decisions and do not contain any further branches.</a:t>
            </a:r>
          </a:p>
          <a:p>
            <a:endParaRPr lang="en-IN" sz="3800" dirty="0"/>
          </a:p>
        </p:txBody>
      </p:sp>
      <p:pic>
        <p:nvPicPr>
          <p:cNvPr id="6" name="Picture 5">
            <a:extLst>
              <a:ext uri="{FF2B5EF4-FFF2-40B4-BE49-F238E27FC236}">
                <a16:creationId xmlns:a16="http://schemas.microsoft.com/office/drawing/2014/main" id="{2CB27E32-A24B-4A1D-8A20-2761A6640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735" y="3187807"/>
            <a:ext cx="5121652" cy="3414435"/>
          </a:xfrm>
          <a:prstGeom prst="rect">
            <a:avLst/>
          </a:prstGeom>
        </p:spPr>
      </p:pic>
      <p:pic>
        <p:nvPicPr>
          <p:cNvPr id="5" name="Picture 4">
            <a:extLst>
              <a:ext uri="{FF2B5EF4-FFF2-40B4-BE49-F238E27FC236}">
                <a16:creationId xmlns:a16="http://schemas.microsoft.com/office/drawing/2014/main" id="{41F3ED5D-2B9C-4004-85BE-AFAEA65A606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6000" y="-50251"/>
            <a:ext cx="3720533" cy="3600322"/>
          </a:xfrm>
          <a:prstGeom prst="rect">
            <a:avLst/>
          </a:prstGeom>
        </p:spPr>
      </p:pic>
    </p:spTree>
    <p:extLst>
      <p:ext uri="{BB962C8B-B14F-4D97-AF65-F5344CB8AC3E}">
        <p14:creationId xmlns:p14="http://schemas.microsoft.com/office/powerpoint/2010/main" val="152682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9886-3670-428C-88A5-5A27BFA44C73}"/>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98BACA59-31CE-4176-99DD-7830FE696E2A}"/>
              </a:ext>
            </a:extLst>
          </p:cNvPr>
          <p:cNvSpPr>
            <a:spLocks noGrp="1"/>
          </p:cNvSpPr>
          <p:nvPr>
            <p:ph idx="1"/>
          </p:nvPr>
        </p:nvSpPr>
        <p:spPr>
          <a:xfrm>
            <a:off x="1154954" y="2335426"/>
            <a:ext cx="8825659" cy="4300151"/>
          </a:xfrm>
        </p:spPr>
        <p:txBody>
          <a:bodyPr>
            <a:normAutofit/>
          </a:bodyPr>
          <a:lstStyle/>
          <a:p>
            <a:r>
              <a:rPr lang="en-US" dirty="0"/>
              <a:t>Our problem is to find the object in the given image. So, for our project we have used Pokémon Dataset.</a:t>
            </a:r>
          </a:p>
          <a:p>
            <a:r>
              <a:rPr lang="en-US" dirty="0"/>
              <a:t> To identify them we use Object detection and recognition from images to find what Pokémon it is. Here what we are trying to do is we use our machine to identify the Pokémon in the image and give the information about the Pokémon by recognizing it from the image.</a:t>
            </a:r>
          </a:p>
          <a:p>
            <a:r>
              <a:rPr lang="en-US" dirty="0"/>
              <a:t>We have gathered around 800 image datasets which we use for training, validating and for testing.</a:t>
            </a:r>
          </a:p>
          <a:p>
            <a:r>
              <a:rPr lang="en-US" dirty="0"/>
              <a:t>So first we are collecting basic information for the model, then we design the required model and algorithm, then we optimize the model to work, after that we train the model, and finally we test the model and use it.</a:t>
            </a:r>
          </a:p>
          <a:p>
            <a:r>
              <a:rPr lang="en-US" dirty="0"/>
              <a:t>We are inspired by the device called Pokédex in Pokémon animated series, so we decided to recreate it in real life.</a:t>
            </a:r>
          </a:p>
          <a:p>
            <a:endParaRPr lang="en-IN" dirty="0"/>
          </a:p>
        </p:txBody>
      </p:sp>
      <p:pic>
        <p:nvPicPr>
          <p:cNvPr id="5" name="Picture 4">
            <a:extLst>
              <a:ext uri="{FF2B5EF4-FFF2-40B4-BE49-F238E27FC236}">
                <a16:creationId xmlns:a16="http://schemas.microsoft.com/office/drawing/2014/main" id="{75F06191-19A6-4CAE-A99E-0B0AE143357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823622" y="3429000"/>
            <a:ext cx="2120387" cy="2007973"/>
          </a:xfrm>
          <a:prstGeom prst="rect">
            <a:avLst/>
          </a:prstGeom>
        </p:spPr>
      </p:pic>
      <p:pic>
        <p:nvPicPr>
          <p:cNvPr id="8" name="Picture 7">
            <a:extLst>
              <a:ext uri="{FF2B5EF4-FFF2-40B4-BE49-F238E27FC236}">
                <a16:creationId xmlns:a16="http://schemas.microsoft.com/office/drawing/2014/main" id="{A78D214A-0EC9-4A9E-B0B2-669A85213AB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18711" y="-187026"/>
            <a:ext cx="2930208" cy="2417422"/>
          </a:xfrm>
          <a:prstGeom prst="rect">
            <a:avLst/>
          </a:prstGeom>
        </p:spPr>
      </p:pic>
    </p:spTree>
    <p:extLst>
      <p:ext uri="{BB962C8B-B14F-4D97-AF65-F5344CB8AC3E}">
        <p14:creationId xmlns:p14="http://schemas.microsoft.com/office/powerpoint/2010/main" val="1057888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1304-B53B-44D6-89A3-9795D39919BC}"/>
              </a:ext>
            </a:extLst>
          </p:cNvPr>
          <p:cNvSpPr>
            <a:spLocks noGrp="1"/>
          </p:cNvSpPr>
          <p:nvPr>
            <p:ph type="title"/>
          </p:nvPr>
        </p:nvSpPr>
        <p:spPr>
          <a:xfrm>
            <a:off x="690497" y="689430"/>
            <a:ext cx="4839446" cy="1957011"/>
          </a:xfrm>
        </p:spPr>
        <p:txBody>
          <a:bodyPr>
            <a:normAutofit fontScale="90000"/>
          </a:bodyPr>
          <a:lstStyle/>
          <a:p>
            <a:r>
              <a:rPr lang="en-IN" sz="4800" b="1" dirty="0"/>
              <a:t>Image </a:t>
            </a:r>
            <a:r>
              <a:rPr lang="en-IN" sz="4800" b="1" dirty="0" err="1"/>
              <a:t>Preprocessing</a:t>
            </a:r>
            <a:r>
              <a:rPr lang="en-IN" sz="4800" b="1" dirty="0"/>
              <a:t> using </a:t>
            </a:r>
            <a:r>
              <a:rPr lang="en-IN" sz="4800" b="1" dirty="0" err="1"/>
              <a:t>Opencv</a:t>
            </a:r>
            <a:r>
              <a:rPr lang="en-IN" sz="4800" b="1" dirty="0"/>
              <a:t> </a:t>
            </a:r>
          </a:p>
        </p:txBody>
      </p:sp>
      <p:sp>
        <p:nvSpPr>
          <p:cNvPr id="11" name="Title 1">
            <a:extLst>
              <a:ext uri="{FF2B5EF4-FFF2-40B4-BE49-F238E27FC236}">
                <a16:creationId xmlns:a16="http://schemas.microsoft.com/office/drawing/2014/main" id="{39CC2687-6B94-4F37-9D1B-AD20A6F9CB60}"/>
              </a:ext>
            </a:extLst>
          </p:cNvPr>
          <p:cNvSpPr txBox="1">
            <a:spLocks/>
          </p:cNvSpPr>
          <p:nvPr/>
        </p:nvSpPr>
        <p:spPr bwMode="gray">
          <a:xfrm>
            <a:off x="690497" y="4016355"/>
            <a:ext cx="5042644" cy="2275590"/>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300" b="1" dirty="0"/>
              <a:t>Here we use gaussian filter and </a:t>
            </a:r>
          </a:p>
          <a:p>
            <a:r>
              <a:rPr lang="en-IN" sz="3300" b="1" dirty="0" err="1"/>
              <a:t>Sobal</a:t>
            </a:r>
            <a:r>
              <a:rPr lang="en-IN" sz="3300" b="1" dirty="0"/>
              <a:t> Edge detection for Image</a:t>
            </a:r>
          </a:p>
          <a:p>
            <a:endParaRPr lang="en-IN" sz="3300" b="1" dirty="0"/>
          </a:p>
          <a:p>
            <a:endParaRPr lang="en-IN" sz="4800" b="1" dirty="0"/>
          </a:p>
        </p:txBody>
      </p:sp>
      <p:pic>
        <p:nvPicPr>
          <p:cNvPr id="4" name="Picture 3">
            <a:extLst>
              <a:ext uri="{FF2B5EF4-FFF2-40B4-BE49-F238E27FC236}">
                <a16:creationId xmlns:a16="http://schemas.microsoft.com/office/drawing/2014/main" id="{A1BC991A-A6B8-42EC-9DD5-EB4D9BF55740}"/>
              </a:ext>
            </a:extLst>
          </p:cNvPr>
          <p:cNvPicPr>
            <a:picLocks noChangeAspect="1"/>
          </p:cNvPicPr>
          <p:nvPr/>
        </p:nvPicPr>
        <p:blipFill rotWithShape="1">
          <a:blip r:embed="rId2"/>
          <a:srcRect r="18959"/>
          <a:stretch/>
        </p:blipFill>
        <p:spPr>
          <a:xfrm>
            <a:off x="6202203" y="53933"/>
            <a:ext cx="5496312" cy="3545032"/>
          </a:xfrm>
          <a:prstGeom prst="rect">
            <a:avLst/>
          </a:prstGeom>
        </p:spPr>
      </p:pic>
      <p:pic>
        <p:nvPicPr>
          <p:cNvPr id="6" name="Picture 5">
            <a:extLst>
              <a:ext uri="{FF2B5EF4-FFF2-40B4-BE49-F238E27FC236}">
                <a16:creationId xmlns:a16="http://schemas.microsoft.com/office/drawing/2014/main" id="{854E559F-8324-4639-AC95-72FD5D42DD45}"/>
              </a:ext>
            </a:extLst>
          </p:cNvPr>
          <p:cNvPicPr>
            <a:picLocks noChangeAspect="1"/>
          </p:cNvPicPr>
          <p:nvPr/>
        </p:nvPicPr>
        <p:blipFill>
          <a:blip r:embed="rId3"/>
          <a:stretch>
            <a:fillRect/>
          </a:stretch>
        </p:blipFill>
        <p:spPr>
          <a:xfrm>
            <a:off x="6202203" y="3682090"/>
            <a:ext cx="5641455" cy="3175910"/>
          </a:xfrm>
          <a:prstGeom prst="rect">
            <a:avLst/>
          </a:prstGeom>
        </p:spPr>
      </p:pic>
    </p:spTree>
    <p:extLst>
      <p:ext uri="{BB962C8B-B14F-4D97-AF65-F5344CB8AC3E}">
        <p14:creationId xmlns:p14="http://schemas.microsoft.com/office/powerpoint/2010/main" val="293310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1304-B53B-44D6-89A3-9795D39919BC}"/>
              </a:ext>
            </a:extLst>
          </p:cNvPr>
          <p:cNvSpPr>
            <a:spLocks noGrp="1"/>
          </p:cNvSpPr>
          <p:nvPr>
            <p:ph type="title"/>
          </p:nvPr>
        </p:nvSpPr>
        <p:spPr>
          <a:xfrm>
            <a:off x="493485" y="-493419"/>
            <a:ext cx="4839446" cy="1957011"/>
          </a:xfrm>
        </p:spPr>
        <p:txBody>
          <a:bodyPr>
            <a:normAutofit/>
          </a:bodyPr>
          <a:lstStyle/>
          <a:p>
            <a:r>
              <a:rPr lang="en-IN" sz="4800" b="1" dirty="0"/>
              <a:t>Accuracy</a:t>
            </a:r>
          </a:p>
        </p:txBody>
      </p:sp>
      <p:sp>
        <p:nvSpPr>
          <p:cNvPr id="11" name="Title 1">
            <a:extLst>
              <a:ext uri="{FF2B5EF4-FFF2-40B4-BE49-F238E27FC236}">
                <a16:creationId xmlns:a16="http://schemas.microsoft.com/office/drawing/2014/main" id="{39CC2687-6B94-4F37-9D1B-AD20A6F9CB60}"/>
              </a:ext>
            </a:extLst>
          </p:cNvPr>
          <p:cNvSpPr txBox="1">
            <a:spLocks/>
          </p:cNvSpPr>
          <p:nvPr/>
        </p:nvSpPr>
        <p:spPr bwMode="gray">
          <a:xfrm>
            <a:off x="493485" y="1198707"/>
            <a:ext cx="5086387" cy="2178069"/>
          </a:xfrm>
          <a:prstGeom prst="rect">
            <a:avLst/>
          </a:prstGeom>
        </p:spPr>
        <p:txBody>
          <a:bodyPr vert="horz" lIns="91440" tIns="45720" rIns="91440" bIns="45720" rtlCol="0" anchor="b">
            <a:normAutofit fontScale="75000" lnSpcReduction="2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700" b="1" dirty="0"/>
          </a:p>
          <a:p>
            <a:endParaRPr lang="en-IN" sz="3700" b="1" dirty="0"/>
          </a:p>
          <a:p>
            <a:endParaRPr lang="en-IN" sz="3700" b="1" dirty="0"/>
          </a:p>
          <a:p>
            <a:r>
              <a:rPr lang="en-IN" sz="3700" b="1" dirty="0"/>
              <a:t>The Accuracy we got after the implementation is 23%</a:t>
            </a:r>
          </a:p>
          <a:p>
            <a:endParaRPr lang="en-IN" sz="4800" b="1" dirty="0"/>
          </a:p>
        </p:txBody>
      </p:sp>
      <p:pic>
        <p:nvPicPr>
          <p:cNvPr id="5" name="Picture 4">
            <a:extLst>
              <a:ext uri="{FF2B5EF4-FFF2-40B4-BE49-F238E27FC236}">
                <a16:creationId xmlns:a16="http://schemas.microsoft.com/office/drawing/2014/main" id="{B22E4FDC-5D3D-4FCD-BCB6-96A6380ED521}"/>
              </a:ext>
            </a:extLst>
          </p:cNvPr>
          <p:cNvPicPr>
            <a:picLocks noChangeAspect="1"/>
          </p:cNvPicPr>
          <p:nvPr/>
        </p:nvPicPr>
        <p:blipFill>
          <a:blip r:embed="rId2"/>
          <a:stretch>
            <a:fillRect/>
          </a:stretch>
        </p:blipFill>
        <p:spPr>
          <a:xfrm>
            <a:off x="493485" y="3173577"/>
            <a:ext cx="4897071" cy="510846"/>
          </a:xfrm>
          <a:prstGeom prst="rect">
            <a:avLst/>
          </a:prstGeom>
        </p:spPr>
      </p:pic>
      <p:pic>
        <p:nvPicPr>
          <p:cNvPr id="8" name="Picture 7">
            <a:extLst>
              <a:ext uri="{FF2B5EF4-FFF2-40B4-BE49-F238E27FC236}">
                <a16:creationId xmlns:a16="http://schemas.microsoft.com/office/drawing/2014/main" id="{3C289BA9-4CB6-4500-A160-34941D6357A8}"/>
              </a:ext>
            </a:extLst>
          </p:cNvPr>
          <p:cNvPicPr>
            <a:picLocks noChangeAspect="1"/>
          </p:cNvPicPr>
          <p:nvPr/>
        </p:nvPicPr>
        <p:blipFill>
          <a:blip r:embed="rId3"/>
          <a:stretch>
            <a:fillRect/>
          </a:stretch>
        </p:blipFill>
        <p:spPr>
          <a:xfrm>
            <a:off x="6249745" y="1793696"/>
            <a:ext cx="5679600" cy="4222475"/>
          </a:xfrm>
          <a:prstGeom prst="rect">
            <a:avLst/>
          </a:prstGeom>
        </p:spPr>
      </p:pic>
      <p:sp>
        <p:nvSpPr>
          <p:cNvPr id="12" name="TextBox 11">
            <a:extLst>
              <a:ext uri="{FF2B5EF4-FFF2-40B4-BE49-F238E27FC236}">
                <a16:creationId xmlns:a16="http://schemas.microsoft.com/office/drawing/2014/main" id="{E6971C06-C3AB-4996-BA50-714FC9A18859}"/>
              </a:ext>
            </a:extLst>
          </p:cNvPr>
          <p:cNvSpPr txBox="1"/>
          <p:nvPr/>
        </p:nvSpPr>
        <p:spPr>
          <a:xfrm>
            <a:off x="551543" y="3914740"/>
            <a:ext cx="4781388" cy="2308324"/>
          </a:xfrm>
          <a:prstGeom prst="rect">
            <a:avLst/>
          </a:prstGeom>
          <a:noFill/>
        </p:spPr>
        <p:txBody>
          <a:bodyPr wrap="square">
            <a:spAutoFit/>
          </a:bodyPr>
          <a:lstStyle/>
          <a:p>
            <a:r>
              <a:rPr lang="en-US" b="1" dirty="0">
                <a:solidFill>
                  <a:schemeClr val="bg1"/>
                </a:solidFill>
                <a:latin typeface="arial" panose="020B0604020202020204" pitchFamily="34" charset="0"/>
              </a:rPr>
              <a:t>D</a:t>
            </a:r>
            <a:r>
              <a:rPr lang="en-US" b="1" i="0" dirty="0">
                <a:solidFill>
                  <a:schemeClr val="bg1"/>
                </a:solidFill>
                <a:effectLst/>
                <a:latin typeface="arial" panose="020B0604020202020204" pitchFamily="34" charset="0"/>
              </a:rPr>
              <a:t>ecision trees are unstable, meaning that a small change in the data can lead to a large change in the structure of the optimal decision tree. They are often relatively inaccurate.</a:t>
            </a:r>
          </a:p>
          <a:p>
            <a:endParaRPr lang="en-US" b="1" dirty="0">
              <a:solidFill>
                <a:schemeClr val="bg1"/>
              </a:solidFill>
              <a:latin typeface="arial" panose="020B0604020202020204" pitchFamily="34" charset="0"/>
            </a:endParaRPr>
          </a:p>
          <a:p>
            <a:r>
              <a:rPr lang="en-US" b="1" dirty="0">
                <a:solidFill>
                  <a:schemeClr val="bg1"/>
                </a:solidFill>
                <a:latin typeface="arial" panose="020B0604020202020204" pitchFamily="34" charset="0"/>
              </a:rPr>
              <a:t>Due to this this isn’t an efficient algorithm for Image Identification</a:t>
            </a:r>
            <a:endParaRPr lang="en-IN" b="1" dirty="0">
              <a:solidFill>
                <a:schemeClr val="bg1"/>
              </a:solidFill>
            </a:endParaRPr>
          </a:p>
        </p:txBody>
      </p:sp>
      <p:sp>
        <p:nvSpPr>
          <p:cNvPr id="13" name="Text Placeholder 3">
            <a:extLst>
              <a:ext uri="{FF2B5EF4-FFF2-40B4-BE49-F238E27FC236}">
                <a16:creationId xmlns:a16="http://schemas.microsoft.com/office/drawing/2014/main" id="{9E3630C4-9016-4933-A7B7-674678702DBE}"/>
              </a:ext>
            </a:extLst>
          </p:cNvPr>
          <p:cNvSpPr txBox="1">
            <a:spLocks/>
          </p:cNvSpPr>
          <p:nvPr/>
        </p:nvSpPr>
        <p:spPr bwMode="gray">
          <a:xfrm>
            <a:off x="6249745" y="1361896"/>
            <a:ext cx="4374989" cy="431800"/>
          </a:xfrm>
          <a:prstGeom prst="rect">
            <a:avLst/>
          </a:prstGeom>
        </p:spPr>
        <p:txBody>
          <a:bodyPr vert="horz" lIns="91440" tIns="45720" rIns="91440" bIns="45720" rtlCol="0">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IN" sz="1600" b="1" dirty="0">
                <a:solidFill>
                  <a:schemeClr val="tx1"/>
                </a:solidFill>
              </a:rPr>
              <a:t>Predicted Image:</a:t>
            </a:r>
          </a:p>
        </p:txBody>
      </p:sp>
    </p:spTree>
    <p:extLst>
      <p:ext uri="{BB962C8B-B14F-4D97-AF65-F5344CB8AC3E}">
        <p14:creationId xmlns:p14="http://schemas.microsoft.com/office/powerpoint/2010/main" val="3412728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4CCF7-59F6-4699-837D-E2390677FF45}"/>
              </a:ext>
            </a:extLst>
          </p:cNvPr>
          <p:cNvSpPr>
            <a:spLocks noGrp="1"/>
          </p:cNvSpPr>
          <p:nvPr>
            <p:ph type="title"/>
          </p:nvPr>
        </p:nvSpPr>
        <p:spPr>
          <a:xfrm>
            <a:off x="2957350" y="1261883"/>
            <a:ext cx="8831816" cy="1372986"/>
          </a:xfrm>
        </p:spPr>
        <p:txBody>
          <a:bodyPr/>
          <a:lstStyle/>
          <a:p>
            <a:pPr algn="r"/>
            <a:r>
              <a:rPr lang="en-IN" b="1" dirty="0"/>
              <a:t>SVM(</a:t>
            </a:r>
            <a:r>
              <a:rPr lang="en-IN" b="1" i="0" dirty="0">
                <a:solidFill>
                  <a:schemeClr val="bg1"/>
                </a:solidFill>
                <a:effectLst/>
              </a:rPr>
              <a:t>Support Vector Machine)</a:t>
            </a:r>
            <a:br>
              <a:rPr lang="en-IN" b="0" i="0" dirty="0">
                <a:solidFill>
                  <a:srgbClr val="610B38"/>
                </a:solidFill>
                <a:effectLst/>
                <a:latin typeface="erdana"/>
              </a:rPr>
            </a:br>
            <a:endParaRPr lang="en-IN" b="1" dirty="0"/>
          </a:p>
        </p:txBody>
      </p:sp>
      <p:sp>
        <p:nvSpPr>
          <p:cNvPr id="3" name="Text Placeholder 2">
            <a:extLst>
              <a:ext uri="{FF2B5EF4-FFF2-40B4-BE49-F238E27FC236}">
                <a16:creationId xmlns:a16="http://schemas.microsoft.com/office/drawing/2014/main" id="{5E5E1E60-B640-4956-ADF9-A675B8005F0B}"/>
              </a:ext>
            </a:extLst>
          </p:cNvPr>
          <p:cNvSpPr>
            <a:spLocks noGrp="1"/>
          </p:cNvSpPr>
          <p:nvPr>
            <p:ph type="body" sz="half" idx="2"/>
          </p:nvPr>
        </p:nvSpPr>
        <p:spPr>
          <a:xfrm>
            <a:off x="276840" y="3592342"/>
            <a:ext cx="7096418" cy="2476500"/>
          </a:xfrm>
        </p:spPr>
        <p:txBody>
          <a:bodyPr>
            <a:normAutofit/>
          </a:bodyPr>
          <a:lstStyle/>
          <a:p>
            <a:r>
              <a:rPr lang="en-US" sz="2400" b="0" i="0" dirty="0">
                <a:solidFill>
                  <a:srgbClr val="333333"/>
                </a:solidFill>
                <a:effectLst/>
                <a:latin typeface="inter-regular"/>
              </a:rPr>
              <a:t>Support Vector Machine or SVM is one of the most popular Supervised Learning algorithms, which is used for Classification as well as Regression problems. However, primarily, it is used for Classification problems in Machine Learning.</a:t>
            </a:r>
            <a:endParaRPr lang="en-IN" sz="2400" dirty="0"/>
          </a:p>
        </p:txBody>
      </p:sp>
      <p:pic>
        <p:nvPicPr>
          <p:cNvPr id="5" name="Picture 4">
            <a:extLst>
              <a:ext uri="{FF2B5EF4-FFF2-40B4-BE49-F238E27FC236}">
                <a16:creationId xmlns:a16="http://schemas.microsoft.com/office/drawing/2014/main" id="{52928383-B33A-4D75-BCC5-DCFD9BC09AA2}"/>
              </a:ext>
            </a:extLst>
          </p:cNvPr>
          <p:cNvPicPr>
            <a:picLocks noChangeAspect="1"/>
          </p:cNvPicPr>
          <p:nvPr/>
        </p:nvPicPr>
        <p:blipFill rotWithShape="1">
          <a:blip r:embed="rId2">
            <a:extLst>
              <a:ext uri="{28A0092B-C50C-407E-A947-70E740481C1C}">
                <a14:useLocalDpi xmlns:a14="http://schemas.microsoft.com/office/drawing/2010/main" val="0"/>
              </a:ext>
            </a:extLst>
          </a:blip>
          <a:srcRect l="50232" t="8017" r="10221" b="22108"/>
          <a:stretch/>
        </p:blipFill>
        <p:spPr>
          <a:xfrm>
            <a:off x="8062685" y="3345543"/>
            <a:ext cx="3120572" cy="3097932"/>
          </a:xfrm>
          <a:prstGeom prst="rect">
            <a:avLst/>
          </a:prstGeom>
        </p:spPr>
      </p:pic>
      <p:pic>
        <p:nvPicPr>
          <p:cNvPr id="6" name="Picture 5">
            <a:extLst>
              <a:ext uri="{FF2B5EF4-FFF2-40B4-BE49-F238E27FC236}">
                <a16:creationId xmlns:a16="http://schemas.microsoft.com/office/drawing/2014/main" id="{6FB4B1D1-2576-457F-8782-CA5F6CFF1CE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760" y="0"/>
            <a:ext cx="4069438" cy="4096567"/>
          </a:xfrm>
          <a:prstGeom prst="rect">
            <a:avLst/>
          </a:prstGeom>
        </p:spPr>
      </p:pic>
    </p:spTree>
    <p:extLst>
      <p:ext uri="{BB962C8B-B14F-4D97-AF65-F5344CB8AC3E}">
        <p14:creationId xmlns:p14="http://schemas.microsoft.com/office/powerpoint/2010/main" val="3034167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728B-7B4E-4903-91E1-976DDB2D0672}"/>
              </a:ext>
            </a:extLst>
          </p:cNvPr>
          <p:cNvSpPr>
            <a:spLocks noGrp="1"/>
          </p:cNvSpPr>
          <p:nvPr>
            <p:ph type="title"/>
          </p:nvPr>
        </p:nvSpPr>
        <p:spPr>
          <a:xfrm>
            <a:off x="881107" y="582991"/>
            <a:ext cx="4518206" cy="1735667"/>
          </a:xfrm>
        </p:spPr>
        <p:txBody>
          <a:bodyPr>
            <a:normAutofit/>
          </a:bodyPr>
          <a:lstStyle/>
          <a:p>
            <a:r>
              <a:rPr lang="en-IN" sz="4000" b="1" dirty="0"/>
              <a:t>Using Classical</a:t>
            </a:r>
            <a:br>
              <a:rPr lang="en-IN" sz="4000" b="1" dirty="0"/>
            </a:br>
            <a:r>
              <a:rPr lang="en-IN" sz="4000" b="1" dirty="0"/>
              <a:t>Method</a:t>
            </a:r>
          </a:p>
        </p:txBody>
      </p:sp>
      <p:sp>
        <p:nvSpPr>
          <p:cNvPr id="4" name="Text Placeholder 3">
            <a:extLst>
              <a:ext uri="{FF2B5EF4-FFF2-40B4-BE49-F238E27FC236}">
                <a16:creationId xmlns:a16="http://schemas.microsoft.com/office/drawing/2014/main" id="{D8A898A4-FA2D-4595-ACB8-F2BBD8BD5927}"/>
              </a:ext>
            </a:extLst>
          </p:cNvPr>
          <p:cNvSpPr>
            <a:spLocks noGrp="1"/>
          </p:cNvSpPr>
          <p:nvPr>
            <p:ph type="body" sz="half" idx="2"/>
          </p:nvPr>
        </p:nvSpPr>
        <p:spPr>
          <a:xfrm>
            <a:off x="1024324" y="2594429"/>
            <a:ext cx="4374989" cy="1371600"/>
          </a:xfrm>
        </p:spPr>
        <p:txBody>
          <a:bodyPr>
            <a:noAutofit/>
          </a:bodyPr>
          <a:lstStyle/>
          <a:p>
            <a:r>
              <a:rPr lang="en-IN" sz="1600" b="1" dirty="0">
                <a:solidFill>
                  <a:schemeClr val="bg1"/>
                </a:solidFill>
              </a:rPr>
              <a:t>In the classical method we use gaussian filter and </a:t>
            </a:r>
            <a:r>
              <a:rPr lang="en-IN" sz="1600" b="1" dirty="0" err="1">
                <a:solidFill>
                  <a:schemeClr val="bg1"/>
                </a:solidFill>
              </a:rPr>
              <a:t>Sobal</a:t>
            </a:r>
            <a:r>
              <a:rPr lang="en-IN" sz="1600" b="1" dirty="0">
                <a:solidFill>
                  <a:schemeClr val="bg1"/>
                </a:solidFill>
              </a:rPr>
              <a:t> edge detection to </a:t>
            </a:r>
            <a:r>
              <a:rPr lang="en-IN" sz="1600" b="1" dirty="0" err="1">
                <a:solidFill>
                  <a:schemeClr val="bg1"/>
                </a:solidFill>
              </a:rPr>
              <a:t>preprocess</a:t>
            </a:r>
            <a:r>
              <a:rPr lang="en-IN" sz="1600" b="1" dirty="0">
                <a:solidFill>
                  <a:schemeClr val="bg1"/>
                </a:solidFill>
              </a:rPr>
              <a:t> the image</a:t>
            </a:r>
          </a:p>
          <a:p>
            <a:r>
              <a:rPr lang="en-IN" sz="1600" b="1" dirty="0">
                <a:solidFill>
                  <a:schemeClr val="bg1"/>
                </a:solidFill>
              </a:rPr>
              <a:t>The accuracy we get from SVM using </a:t>
            </a:r>
            <a:r>
              <a:rPr lang="en-IN" sz="1600" b="1" dirty="0" err="1">
                <a:solidFill>
                  <a:schemeClr val="bg1"/>
                </a:solidFill>
              </a:rPr>
              <a:t>sklearn</a:t>
            </a:r>
            <a:r>
              <a:rPr lang="en-IN" sz="1600" b="1" dirty="0">
                <a:solidFill>
                  <a:schemeClr val="bg1"/>
                </a:solidFill>
              </a:rPr>
              <a:t> is 36.98%</a:t>
            </a:r>
          </a:p>
          <a:p>
            <a:endParaRPr lang="en-IN" sz="1600" b="1" dirty="0">
              <a:solidFill>
                <a:schemeClr val="bg1"/>
              </a:solidFill>
            </a:endParaRPr>
          </a:p>
          <a:p>
            <a:r>
              <a:rPr lang="en-IN" sz="1600" b="1" dirty="0">
                <a:solidFill>
                  <a:schemeClr val="bg1"/>
                </a:solidFill>
              </a:rPr>
              <a:t>SVM can also be done using </a:t>
            </a:r>
            <a:r>
              <a:rPr lang="en-IN" sz="1600" b="1" dirty="0" err="1">
                <a:solidFill>
                  <a:schemeClr val="bg1"/>
                </a:solidFill>
              </a:rPr>
              <a:t>Tensorflow</a:t>
            </a:r>
            <a:r>
              <a:rPr lang="en-IN" sz="1600" b="1" dirty="0">
                <a:solidFill>
                  <a:schemeClr val="bg1"/>
                </a:solidFill>
              </a:rPr>
              <a:t> </a:t>
            </a:r>
          </a:p>
          <a:p>
            <a:r>
              <a:rPr lang="en-IN" sz="1600" b="1" dirty="0">
                <a:solidFill>
                  <a:schemeClr val="bg1"/>
                </a:solidFill>
              </a:rPr>
              <a:t>Next slide explains about the implementation of SVM using </a:t>
            </a:r>
            <a:r>
              <a:rPr lang="en-IN" sz="1600" b="1" dirty="0" err="1">
                <a:solidFill>
                  <a:schemeClr val="bg1"/>
                </a:solidFill>
              </a:rPr>
              <a:t>tensorflow</a:t>
            </a:r>
            <a:endParaRPr lang="en-IN" sz="1600" b="1" dirty="0">
              <a:solidFill>
                <a:schemeClr val="bg1"/>
              </a:solidFill>
            </a:endParaRPr>
          </a:p>
        </p:txBody>
      </p:sp>
      <p:pic>
        <p:nvPicPr>
          <p:cNvPr id="6" name="Picture 5">
            <a:extLst>
              <a:ext uri="{FF2B5EF4-FFF2-40B4-BE49-F238E27FC236}">
                <a16:creationId xmlns:a16="http://schemas.microsoft.com/office/drawing/2014/main" id="{FF27264A-F915-497D-9558-4C4C9B1D8DD8}"/>
              </a:ext>
            </a:extLst>
          </p:cNvPr>
          <p:cNvPicPr>
            <a:picLocks noChangeAspect="1"/>
          </p:cNvPicPr>
          <p:nvPr/>
        </p:nvPicPr>
        <p:blipFill>
          <a:blip r:embed="rId2"/>
          <a:stretch>
            <a:fillRect/>
          </a:stretch>
        </p:blipFill>
        <p:spPr>
          <a:xfrm>
            <a:off x="6242488" y="908503"/>
            <a:ext cx="4154034" cy="623814"/>
          </a:xfrm>
          <a:prstGeom prst="rect">
            <a:avLst/>
          </a:prstGeom>
        </p:spPr>
      </p:pic>
      <p:sp>
        <p:nvSpPr>
          <p:cNvPr id="9" name="Text Placeholder 3">
            <a:extLst>
              <a:ext uri="{FF2B5EF4-FFF2-40B4-BE49-F238E27FC236}">
                <a16:creationId xmlns:a16="http://schemas.microsoft.com/office/drawing/2014/main" id="{423AD58B-B9EB-4E5D-AFA5-09544C4560F4}"/>
              </a:ext>
            </a:extLst>
          </p:cNvPr>
          <p:cNvSpPr txBox="1">
            <a:spLocks/>
          </p:cNvSpPr>
          <p:nvPr/>
        </p:nvSpPr>
        <p:spPr bwMode="gray">
          <a:xfrm>
            <a:off x="6242488" y="558876"/>
            <a:ext cx="4374989" cy="431800"/>
          </a:xfrm>
          <a:prstGeom prst="rect">
            <a:avLst/>
          </a:prstGeom>
        </p:spPr>
        <p:txBody>
          <a:bodyPr vert="horz" lIns="91440" tIns="45720" rIns="91440" bIns="45720" rtlCol="0">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IN" sz="1600" b="1" dirty="0">
                <a:solidFill>
                  <a:schemeClr val="tx1"/>
                </a:solidFill>
              </a:rPr>
              <a:t>Accuracy:</a:t>
            </a:r>
          </a:p>
        </p:txBody>
      </p:sp>
      <p:sp>
        <p:nvSpPr>
          <p:cNvPr id="14" name="Text Placeholder 3">
            <a:extLst>
              <a:ext uri="{FF2B5EF4-FFF2-40B4-BE49-F238E27FC236}">
                <a16:creationId xmlns:a16="http://schemas.microsoft.com/office/drawing/2014/main" id="{F287E7AF-E7E2-49DD-8BA7-5B32E24F0459}"/>
              </a:ext>
            </a:extLst>
          </p:cNvPr>
          <p:cNvSpPr txBox="1">
            <a:spLocks/>
          </p:cNvSpPr>
          <p:nvPr/>
        </p:nvSpPr>
        <p:spPr bwMode="gray">
          <a:xfrm>
            <a:off x="6242488" y="1799772"/>
            <a:ext cx="4374989" cy="431800"/>
          </a:xfrm>
          <a:prstGeom prst="rect">
            <a:avLst/>
          </a:prstGeom>
        </p:spPr>
        <p:txBody>
          <a:bodyPr vert="horz" lIns="91440" tIns="45720" rIns="91440" bIns="45720" rtlCol="0">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IN" sz="1600" b="1" dirty="0">
                <a:solidFill>
                  <a:schemeClr val="tx1"/>
                </a:solidFill>
              </a:rPr>
              <a:t>Predicted Image:</a:t>
            </a:r>
          </a:p>
        </p:txBody>
      </p:sp>
      <p:pic>
        <p:nvPicPr>
          <p:cNvPr id="16" name="Picture 15">
            <a:extLst>
              <a:ext uri="{FF2B5EF4-FFF2-40B4-BE49-F238E27FC236}">
                <a16:creationId xmlns:a16="http://schemas.microsoft.com/office/drawing/2014/main" id="{C7959AE9-B229-4CE7-BC65-13E30676CD42}"/>
              </a:ext>
            </a:extLst>
          </p:cNvPr>
          <p:cNvPicPr>
            <a:picLocks noChangeAspect="1"/>
          </p:cNvPicPr>
          <p:nvPr/>
        </p:nvPicPr>
        <p:blipFill>
          <a:blip r:embed="rId3"/>
          <a:stretch>
            <a:fillRect/>
          </a:stretch>
        </p:blipFill>
        <p:spPr>
          <a:xfrm>
            <a:off x="6312095" y="2231572"/>
            <a:ext cx="4991136" cy="3971954"/>
          </a:xfrm>
          <a:prstGeom prst="rect">
            <a:avLst/>
          </a:prstGeom>
        </p:spPr>
      </p:pic>
    </p:spTree>
    <p:extLst>
      <p:ext uri="{BB962C8B-B14F-4D97-AF65-F5344CB8AC3E}">
        <p14:creationId xmlns:p14="http://schemas.microsoft.com/office/powerpoint/2010/main" val="1800726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1304-B53B-44D6-89A3-9795D39919BC}"/>
              </a:ext>
            </a:extLst>
          </p:cNvPr>
          <p:cNvSpPr>
            <a:spLocks noGrp="1"/>
          </p:cNvSpPr>
          <p:nvPr>
            <p:ph type="title"/>
          </p:nvPr>
        </p:nvSpPr>
        <p:spPr>
          <a:xfrm>
            <a:off x="690497" y="198361"/>
            <a:ext cx="4839446" cy="1957011"/>
          </a:xfrm>
        </p:spPr>
        <p:txBody>
          <a:bodyPr>
            <a:normAutofit fontScale="90000"/>
          </a:bodyPr>
          <a:lstStyle/>
          <a:p>
            <a:r>
              <a:rPr lang="en-IN" sz="4800" b="1" dirty="0"/>
              <a:t>Using Advanced Method</a:t>
            </a:r>
          </a:p>
        </p:txBody>
      </p:sp>
      <p:pic>
        <p:nvPicPr>
          <p:cNvPr id="10" name="Picture 9">
            <a:extLst>
              <a:ext uri="{FF2B5EF4-FFF2-40B4-BE49-F238E27FC236}">
                <a16:creationId xmlns:a16="http://schemas.microsoft.com/office/drawing/2014/main" id="{A526213C-ECCB-41B6-8BA9-5291201D79DC}"/>
              </a:ext>
            </a:extLst>
          </p:cNvPr>
          <p:cNvPicPr>
            <a:picLocks noChangeAspect="1"/>
          </p:cNvPicPr>
          <p:nvPr/>
        </p:nvPicPr>
        <p:blipFill rotWithShape="1">
          <a:blip r:embed="rId2"/>
          <a:srcRect r="44502" b="674"/>
          <a:stretch/>
        </p:blipFill>
        <p:spPr>
          <a:xfrm>
            <a:off x="6008434" y="446700"/>
            <a:ext cx="5973107" cy="2550629"/>
          </a:xfrm>
          <a:prstGeom prst="rect">
            <a:avLst/>
          </a:prstGeom>
        </p:spPr>
      </p:pic>
      <p:sp>
        <p:nvSpPr>
          <p:cNvPr id="11" name="Title 1">
            <a:extLst>
              <a:ext uri="{FF2B5EF4-FFF2-40B4-BE49-F238E27FC236}">
                <a16:creationId xmlns:a16="http://schemas.microsoft.com/office/drawing/2014/main" id="{39CC2687-6B94-4F37-9D1B-AD20A6F9CB60}"/>
              </a:ext>
            </a:extLst>
          </p:cNvPr>
          <p:cNvSpPr txBox="1">
            <a:spLocks/>
          </p:cNvSpPr>
          <p:nvPr/>
        </p:nvSpPr>
        <p:spPr bwMode="gray">
          <a:xfrm>
            <a:off x="690497" y="3072923"/>
            <a:ext cx="4839446" cy="3095647"/>
          </a:xfrm>
          <a:prstGeom prst="rect">
            <a:avLst/>
          </a:prstGeom>
        </p:spPr>
        <p:txBody>
          <a:bodyPr vert="horz" lIns="91440" tIns="45720" rIns="91440" bIns="45720" rtlCol="0" anchor="b">
            <a:normAutofit fontScale="60000" lnSpcReduction="2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a:t>We used </a:t>
            </a:r>
            <a:r>
              <a:rPr lang="en-IN" sz="4800" b="1" dirty="0" err="1"/>
              <a:t>Tensorflow</a:t>
            </a:r>
            <a:r>
              <a:rPr lang="en-IN" sz="4800" b="1" dirty="0"/>
              <a:t> to</a:t>
            </a:r>
          </a:p>
          <a:p>
            <a:r>
              <a:rPr lang="en-IN" sz="4800" b="1" dirty="0"/>
              <a:t>Implement SVM and applied Feature Extraction and Dimensionality reduction</a:t>
            </a:r>
          </a:p>
          <a:p>
            <a:endParaRPr lang="en-IN" sz="4800" b="1" dirty="0"/>
          </a:p>
          <a:p>
            <a:r>
              <a:rPr lang="en-IN" sz="4800" b="1" dirty="0"/>
              <a:t>The accuracy obtained is 81.73%</a:t>
            </a:r>
          </a:p>
          <a:p>
            <a:endParaRPr lang="en-IN" sz="4800" b="1" dirty="0"/>
          </a:p>
          <a:p>
            <a:endParaRPr lang="en-IN" sz="4800" b="1" dirty="0"/>
          </a:p>
        </p:txBody>
      </p:sp>
      <p:pic>
        <p:nvPicPr>
          <p:cNvPr id="13" name="Picture 12">
            <a:extLst>
              <a:ext uri="{FF2B5EF4-FFF2-40B4-BE49-F238E27FC236}">
                <a16:creationId xmlns:a16="http://schemas.microsoft.com/office/drawing/2014/main" id="{638A2796-4E67-410A-AC45-CD8226E4B6F1}"/>
              </a:ext>
            </a:extLst>
          </p:cNvPr>
          <p:cNvPicPr>
            <a:picLocks noChangeAspect="1"/>
          </p:cNvPicPr>
          <p:nvPr/>
        </p:nvPicPr>
        <p:blipFill>
          <a:blip r:embed="rId3"/>
          <a:stretch>
            <a:fillRect/>
          </a:stretch>
        </p:blipFill>
        <p:spPr>
          <a:xfrm>
            <a:off x="6008434" y="3203553"/>
            <a:ext cx="5973107" cy="1957011"/>
          </a:xfrm>
          <a:prstGeom prst="rect">
            <a:avLst/>
          </a:prstGeom>
        </p:spPr>
      </p:pic>
      <p:pic>
        <p:nvPicPr>
          <p:cNvPr id="17" name="Picture 16">
            <a:extLst>
              <a:ext uri="{FF2B5EF4-FFF2-40B4-BE49-F238E27FC236}">
                <a16:creationId xmlns:a16="http://schemas.microsoft.com/office/drawing/2014/main" id="{7EE6D7C9-C334-4157-AAF3-DC9758DBFC0C}"/>
              </a:ext>
            </a:extLst>
          </p:cNvPr>
          <p:cNvPicPr>
            <a:picLocks noChangeAspect="1"/>
          </p:cNvPicPr>
          <p:nvPr/>
        </p:nvPicPr>
        <p:blipFill>
          <a:blip r:embed="rId4"/>
          <a:stretch>
            <a:fillRect/>
          </a:stretch>
        </p:blipFill>
        <p:spPr>
          <a:xfrm>
            <a:off x="7329714" y="5411574"/>
            <a:ext cx="3067869" cy="778766"/>
          </a:xfrm>
          <a:prstGeom prst="rect">
            <a:avLst/>
          </a:prstGeom>
        </p:spPr>
      </p:pic>
    </p:spTree>
    <p:extLst>
      <p:ext uri="{BB962C8B-B14F-4D97-AF65-F5344CB8AC3E}">
        <p14:creationId xmlns:p14="http://schemas.microsoft.com/office/powerpoint/2010/main" val="363995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5BD7-F570-4C22-BEDE-AE2DA11BBD00}"/>
              </a:ext>
            </a:extLst>
          </p:cNvPr>
          <p:cNvSpPr>
            <a:spLocks noGrp="1"/>
          </p:cNvSpPr>
          <p:nvPr>
            <p:ph type="title"/>
          </p:nvPr>
        </p:nvSpPr>
        <p:spPr>
          <a:xfrm>
            <a:off x="682446" y="609599"/>
            <a:ext cx="4804227" cy="1186543"/>
          </a:xfrm>
        </p:spPr>
        <p:txBody>
          <a:bodyPr/>
          <a:lstStyle/>
          <a:p>
            <a:r>
              <a:rPr lang="en-IN" b="1" dirty="0"/>
              <a:t>The Predicted Model</a:t>
            </a:r>
          </a:p>
        </p:txBody>
      </p:sp>
      <p:pic>
        <p:nvPicPr>
          <p:cNvPr id="6" name="Picture 5">
            <a:extLst>
              <a:ext uri="{FF2B5EF4-FFF2-40B4-BE49-F238E27FC236}">
                <a16:creationId xmlns:a16="http://schemas.microsoft.com/office/drawing/2014/main" id="{C8F6A3CE-0A87-47F9-A7C3-80CE9F9CC81E}"/>
              </a:ext>
            </a:extLst>
          </p:cNvPr>
          <p:cNvPicPr>
            <a:picLocks noChangeAspect="1"/>
          </p:cNvPicPr>
          <p:nvPr/>
        </p:nvPicPr>
        <p:blipFill rotWithShape="1">
          <a:blip r:embed="rId2"/>
          <a:srcRect r="32883" b="3014"/>
          <a:stretch/>
        </p:blipFill>
        <p:spPr>
          <a:xfrm>
            <a:off x="682446" y="2136988"/>
            <a:ext cx="4781512" cy="3755811"/>
          </a:xfrm>
          <a:prstGeom prst="rect">
            <a:avLst/>
          </a:prstGeom>
        </p:spPr>
      </p:pic>
      <p:pic>
        <p:nvPicPr>
          <p:cNvPr id="8" name="Picture 7">
            <a:extLst>
              <a:ext uri="{FF2B5EF4-FFF2-40B4-BE49-F238E27FC236}">
                <a16:creationId xmlns:a16="http://schemas.microsoft.com/office/drawing/2014/main" id="{F93E4B53-2F35-4288-9703-BC6C1E967D1E}"/>
              </a:ext>
            </a:extLst>
          </p:cNvPr>
          <p:cNvPicPr>
            <a:picLocks noChangeAspect="1"/>
          </p:cNvPicPr>
          <p:nvPr/>
        </p:nvPicPr>
        <p:blipFill>
          <a:blip r:embed="rId3"/>
          <a:stretch>
            <a:fillRect/>
          </a:stretch>
        </p:blipFill>
        <p:spPr>
          <a:xfrm>
            <a:off x="6308703" y="1816069"/>
            <a:ext cx="5331754" cy="4076730"/>
          </a:xfrm>
          <a:prstGeom prst="rect">
            <a:avLst/>
          </a:prstGeom>
        </p:spPr>
      </p:pic>
    </p:spTree>
    <p:extLst>
      <p:ext uri="{BB962C8B-B14F-4D97-AF65-F5344CB8AC3E}">
        <p14:creationId xmlns:p14="http://schemas.microsoft.com/office/powerpoint/2010/main" val="420831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C8D7-FAB1-489C-8AE4-809B40219590}"/>
              </a:ext>
            </a:extLst>
          </p:cNvPr>
          <p:cNvSpPr>
            <a:spLocks noGrp="1"/>
          </p:cNvSpPr>
          <p:nvPr>
            <p:ph type="title"/>
          </p:nvPr>
        </p:nvSpPr>
        <p:spPr/>
        <p:txBody>
          <a:bodyPr/>
          <a:lstStyle/>
          <a:p>
            <a:r>
              <a:rPr lang="en-IN" b="1" dirty="0"/>
              <a:t>Conclusion</a:t>
            </a:r>
          </a:p>
        </p:txBody>
      </p:sp>
      <p:sp>
        <p:nvSpPr>
          <p:cNvPr id="3" name="Text Placeholder 2">
            <a:extLst>
              <a:ext uri="{FF2B5EF4-FFF2-40B4-BE49-F238E27FC236}">
                <a16:creationId xmlns:a16="http://schemas.microsoft.com/office/drawing/2014/main" id="{C6122E57-991C-4172-8134-913B869526D3}"/>
              </a:ext>
            </a:extLst>
          </p:cNvPr>
          <p:cNvSpPr>
            <a:spLocks noGrp="1"/>
          </p:cNvSpPr>
          <p:nvPr>
            <p:ph type="body" sz="half" idx="2"/>
          </p:nvPr>
        </p:nvSpPr>
        <p:spPr>
          <a:xfrm>
            <a:off x="1148798" y="2686711"/>
            <a:ext cx="9658188" cy="4076947"/>
          </a:xfrm>
        </p:spPr>
        <p:txBody>
          <a:bodyPr>
            <a:normAutofit/>
          </a:bodyPr>
          <a:lstStyle/>
          <a:p>
            <a:r>
              <a:rPr lang="en-IN" sz="3200" b="1" dirty="0"/>
              <a:t>Comparing the two models we conclude that the model which is trained using </a:t>
            </a:r>
            <a:r>
              <a:rPr lang="en-IN" sz="3200" b="1" dirty="0" err="1"/>
              <a:t>Tensorflow</a:t>
            </a:r>
            <a:r>
              <a:rPr lang="en-IN" sz="3200" b="1" dirty="0"/>
              <a:t> and CNN not only gives a better accuracy score but also better prediction than the model which is trained through </a:t>
            </a:r>
            <a:r>
              <a:rPr lang="en-IN" sz="3200" b="1" dirty="0" err="1"/>
              <a:t>sklearn</a:t>
            </a:r>
            <a:endParaRPr lang="en-IN" sz="3200" b="1" dirty="0"/>
          </a:p>
        </p:txBody>
      </p:sp>
      <p:pic>
        <p:nvPicPr>
          <p:cNvPr id="8" name="Picture 7">
            <a:extLst>
              <a:ext uri="{FF2B5EF4-FFF2-40B4-BE49-F238E27FC236}">
                <a16:creationId xmlns:a16="http://schemas.microsoft.com/office/drawing/2014/main" id="{78B998B1-1376-48CD-AA05-E1FBDE4CDCC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83594" y="0"/>
            <a:ext cx="3708406" cy="3626361"/>
          </a:xfrm>
          <a:prstGeom prst="rect">
            <a:avLst/>
          </a:prstGeom>
        </p:spPr>
      </p:pic>
    </p:spTree>
    <p:extLst>
      <p:ext uri="{BB962C8B-B14F-4D97-AF65-F5344CB8AC3E}">
        <p14:creationId xmlns:p14="http://schemas.microsoft.com/office/powerpoint/2010/main" val="2706418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F8F1D-E390-40DE-A407-DBB1491BB9A1}"/>
              </a:ext>
            </a:extLst>
          </p:cNvPr>
          <p:cNvSpPr>
            <a:spLocks noGrp="1"/>
          </p:cNvSpPr>
          <p:nvPr>
            <p:ph type="ctrTitle"/>
          </p:nvPr>
        </p:nvSpPr>
        <p:spPr/>
        <p:txBody>
          <a:bodyPr/>
          <a:lstStyle/>
          <a:p>
            <a:r>
              <a:rPr lang="en-IN" dirty="0"/>
              <a:t>Adithya Varshan</a:t>
            </a:r>
            <a:br>
              <a:rPr lang="en-IN" dirty="0"/>
            </a:br>
            <a:r>
              <a:rPr lang="en-IN" dirty="0"/>
              <a:t>Bharathi Babu</a:t>
            </a:r>
          </a:p>
        </p:txBody>
      </p:sp>
      <p:sp>
        <p:nvSpPr>
          <p:cNvPr id="3" name="Subtitle 2">
            <a:extLst>
              <a:ext uri="{FF2B5EF4-FFF2-40B4-BE49-F238E27FC236}">
                <a16:creationId xmlns:a16="http://schemas.microsoft.com/office/drawing/2014/main" id="{3FA461D5-20BA-4B35-A2B6-974A13B91080}"/>
              </a:ext>
            </a:extLst>
          </p:cNvPr>
          <p:cNvSpPr>
            <a:spLocks noGrp="1"/>
          </p:cNvSpPr>
          <p:nvPr>
            <p:ph type="subTitle" idx="1"/>
          </p:nvPr>
        </p:nvSpPr>
        <p:spPr/>
        <p:txBody>
          <a:bodyPr/>
          <a:lstStyle/>
          <a:p>
            <a:r>
              <a:rPr lang="en-IN" dirty="0"/>
              <a:t>Using neural networks</a:t>
            </a:r>
          </a:p>
        </p:txBody>
      </p:sp>
      <p:pic>
        <p:nvPicPr>
          <p:cNvPr id="4" name="Picture 3">
            <a:extLst>
              <a:ext uri="{FF2B5EF4-FFF2-40B4-BE49-F238E27FC236}">
                <a16:creationId xmlns:a16="http://schemas.microsoft.com/office/drawing/2014/main" id="{909AA857-6139-4A9E-B2A0-BC440FC7209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54894" y="0"/>
            <a:ext cx="5676138" cy="6858000"/>
          </a:xfrm>
          <a:prstGeom prst="rect">
            <a:avLst/>
          </a:prstGeom>
        </p:spPr>
      </p:pic>
    </p:spTree>
    <p:extLst>
      <p:ext uri="{BB962C8B-B14F-4D97-AF65-F5344CB8AC3E}">
        <p14:creationId xmlns:p14="http://schemas.microsoft.com/office/powerpoint/2010/main" val="3372220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9D47-4832-4C44-80A1-5D969299502D}"/>
              </a:ext>
            </a:extLst>
          </p:cNvPr>
          <p:cNvSpPr>
            <a:spLocks noGrp="1"/>
          </p:cNvSpPr>
          <p:nvPr>
            <p:ph type="title"/>
          </p:nvPr>
        </p:nvSpPr>
        <p:spPr/>
        <p:txBody>
          <a:bodyPr/>
          <a:lstStyle/>
          <a:p>
            <a:r>
              <a:rPr lang="en-IN" dirty="0"/>
              <a:t>Custom </a:t>
            </a:r>
            <a:r>
              <a:rPr lang="en-IN" dirty="0" err="1"/>
              <a:t>cnn</a:t>
            </a:r>
            <a:r>
              <a:rPr lang="en-IN" dirty="0"/>
              <a:t> model:-</a:t>
            </a:r>
          </a:p>
        </p:txBody>
      </p:sp>
      <p:sp>
        <p:nvSpPr>
          <p:cNvPr id="3" name="Text Placeholder 2">
            <a:extLst>
              <a:ext uri="{FF2B5EF4-FFF2-40B4-BE49-F238E27FC236}">
                <a16:creationId xmlns:a16="http://schemas.microsoft.com/office/drawing/2014/main" id="{999765EF-D9ED-45DF-BC0F-AF7B77833E3E}"/>
              </a:ext>
            </a:extLst>
          </p:cNvPr>
          <p:cNvSpPr>
            <a:spLocks noGrp="1"/>
          </p:cNvSpPr>
          <p:nvPr>
            <p:ph type="body" idx="1"/>
          </p:nvPr>
        </p:nvSpPr>
        <p:spPr/>
        <p:txBody>
          <a:bodyPr/>
          <a:lstStyle/>
          <a:p>
            <a:r>
              <a:rPr lang="en-IN" dirty="0"/>
              <a:t>https://github.com/adhithya-varshan/pokeDex/blob/main/Custom%20CNN.ipynb</a:t>
            </a:r>
          </a:p>
        </p:txBody>
      </p:sp>
      <p:pic>
        <p:nvPicPr>
          <p:cNvPr id="5" name="Picture 4">
            <a:extLst>
              <a:ext uri="{FF2B5EF4-FFF2-40B4-BE49-F238E27FC236}">
                <a16:creationId xmlns:a16="http://schemas.microsoft.com/office/drawing/2014/main" id="{F71725B9-6699-4F24-9C43-DEA4E676B5A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65519" y="2104650"/>
            <a:ext cx="4880919" cy="4485503"/>
          </a:xfrm>
          <a:prstGeom prst="rect">
            <a:avLst/>
          </a:prstGeom>
        </p:spPr>
      </p:pic>
    </p:spTree>
    <p:extLst>
      <p:ext uri="{BB962C8B-B14F-4D97-AF65-F5344CB8AC3E}">
        <p14:creationId xmlns:p14="http://schemas.microsoft.com/office/powerpoint/2010/main" val="669275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B9B90-19CE-4576-8A06-F6152C37DBA2}"/>
              </a:ext>
            </a:extLst>
          </p:cNvPr>
          <p:cNvSpPr>
            <a:spLocks noGrp="1"/>
          </p:cNvSpPr>
          <p:nvPr>
            <p:ph type="title"/>
          </p:nvPr>
        </p:nvSpPr>
        <p:spPr/>
        <p:txBody>
          <a:bodyPr/>
          <a:lstStyle/>
          <a:p>
            <a:r>
              <a:rPr lang="en-IN" dirty="0"/>
              <a:t>Model:- </a:t>
            </a:r>
          </a:p>
        </p:txBody>
      </p:sp>
      <p:sp>
        <p:nvSpPr>
          <p:cNvPr id="3" name="Content Placeholder 2">
            <a:extLst>
              <a:ext uri="{FF2B5EF4-FFF2-40B4-BE49-F238E27FC236}">
                <a16:creationId xmlns:a16="http://schemas.microsoft.com/office/drawing/2014/main" id="{56F3EF3D-1E31-41FE-9037-358D549FD1D7}"/>
              </a:ext>
            </a:extLst>
          </p:cNvPr>
          <p:cNvSpPr>
            <a:spLocks noGrp="1"/>
          </p:cNvSpPr>
          <p:nvPr>
            <p:ph idx="1"/>
          </p:nvPr>
        </p:nvSpPr>
        <p:spPr/>
        <p:txBody>
          <a:bodyPr>
            <a:normAutofit lnSpcReduction="10000"/>
          </a:bodyPr>
          <a:lstStyle/>
          <a:p>
            <a:pPr>
              <a:lnSpc>
                <a:spcPct val="115000"/>
              </a:lnSpc>
            </a:pPr>
            <a:r>
              <a:rPr lang="en-IN" sz="1800" dirty="0">
                <a:effectLst/>
                <a:latin typeface="Roboto Mono SemiBold"/>
                <a:ea typeface="Roboto Mono SemiBold"/>
                <a:cs typeface="Roboto Mono SemiBold"/>
              </a:rPr>
              <a:t>model = </a:t>
            </a:r>
            <a:r>
              <a:rPr lang="en-IN" sz="1800" dirty="0" err="1">
                <a:effectLst/>
                <a:latin typeface="Roboto Mono SemiBold"/>
                <a:ea typeface="Roboto Mono SemiBold"/>
                <a:cs typeface="Roboto Mono SemiBold"/>
              </a:rPr>
              <a:t>tf.keras.models.Sequential</a:t>
            </a:r>
            <a:r>
              <a:rPr lang="en-IN" sz="1800" dirty="0">
                <a:effectLst/>
                <a:latin typeface="Roboto Mono SemiBold"/>
                <a:ea typeface="Roboto Mono SemiBold"/>
                <a:cs typeface="Roboto Mono SemiBold"/>
              </a:rPr>
              <a:t>()</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(tf.keras.layers.Conv2D(filters = 256 ,</a:t>
            </a:r>
            <a:r>
              <a:rPr lang="en-IN" sz="1800" dirty="0" err="1">
                <a:effectLst/>
                <a:latin typeface="Roboto Mono SemiBold"/>
                <a:ea typeface="Roboto Mono SemiBold"/>
                <a:cs typeface="Roboto Mono SemiBold"/>
              </a:rPr>
              <a:t>kernel_size</a:t>
            </a:r>
            <a:r>
              <a:rPr lang="en-IN" sz="1800" dirty="0">
                <a:effectLst/>
                <a:latin typeface="Roboto Mono SemiBold"/>
                <a:ea typeface="Roboto Mono SemiBold"/>
                <a:cs typeface="Roboto Mono SemiBold"/>
              </a:rPr>
              <a:t> = 3,activation= "</a:t>
            </a:r>
            <a:r>
              <a:rPr lang="en-IN" sz="1800" dirty="0" err="1">
                <a:effectLst/>
                <a:latin typeface="Roboto Mono SemiBold"/>
                <a:ea typeface="Roboto Mono SemiBold"/>
                <a:cs typeface="Roboto Mono SemiBold"/>
              </a:rPr>
              <a:t>relu</a:t>
            </a:r>
            <a:r>
              <a:rPr lang="en-IN" sz="1800" dirty="0">
                <a:effectLst/>
                <a:latin typeface="Roboto Mono SemiBold"/>
                <a:ea typeface="Roboto Mono SemiBold"/>
                <a:cs typeface="Roboto Mono SemiBold"/>
              </a:rPr>
              <a:t>",</a:t>
            </a:r>
            <a:r>
              <a:rPr lang="en-IN" sz="1800" dirty="0" err="1">
                <a:effectLst/>
                <a:latin typeface="Roboto Mono SemiBold"/>
                <a:ea typeface="Roboto Mono SemiBold"/>
                <a:cs typeface="Roboto Mono SemiBold"/>
              </a:rPr>
              <a:t>input_shape</a:t>
            </a:r>
            <a:r>
              <a:rPr lang="en-IN" sz="1800" dirty="0">
                <a:effectLst/>
                <a:latin typeface="Roboto Mono SemiBold"/>
                <a:ea typeface="Roboto Mono SemiBold"/>
                <a:cs typeface="Roboto Mono SemiBold"/>
              </a:rPr>
              <a:t> = [64,64,3]))</a:t>
            </a:r>
            <a:endParaRPr lang="en-IN" sz="1800" dirty="0">
              <a:effectLst/>
              <a:latin typeface="Arial" panose="020B0604020202020204" pitchFamily="34" charset="0"/>
              <a:ea typeface="Arial" panose="020B0604020202020204" pitchFamily="34" charset="0"/>
            </a:endParaRPr>
          </a:p>
          <a:p>
            <a:pPr marL="0" marR="50800" indent="0">
              <a:lnSpc>
                <a:spcPct val="115000"/>
              </a:lnSpc>
              <a:spcBef>
                <a:spcPts val="400"/>
              </a:spcBef>
              <a:spcAft>
                <a:spcPts val="400"/>
              </a:spcAft>
              <a:buNone/>
            </a:pPr>
            <a:r>
              <a:rPr lang="en-IN" sz="1800" dirty="0">
                <a:effectLst/>
                <a:latin typeface="Roboto Mono SemiBold"/>
                <a:ea typeface="Roboto Mono SemiBold"/>
                <a:cs typeface="Roboto Mono SemiBold"/>
              </a:rPr>
              <a:t> </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(tf.keras.layers.MaxPool2D(</a:t>
            </a:r>
            <a:r>
              <a:rPr lang="en-IN" sz="1800" dirty="0" err="1">
                <a:effectLst/>
                <a:latin typeface="Roboto Mono SemiBold"/>
                <a:ea typeface="Roboto Mono SemiBold"/>
                <a:cs typeface="Roboto Mono SemiBold"/>
              </a:rPr>
              <a:t>pool_size</a:t>
            </a:r>
            <a:r>
              <a:rPr lang="en-IN" sz="1800" dirty="0">
                <a:effectLst/>
                <a:latin typeface="Roboto Mono SemiBold"/>
                <a:ea typeface="Roboto Mono SemiBold"/>
                <a:cs typeface="Roboto Mono SemiBold"/>
              </a:rPr>
              <a:t>=2,strides = 2))</a:t>
            </a:r>
            <a:endParaRPr lang="en-IN" sz="1800" dirty="0">
              <a:effectLst/>
              <a:latin typeface="Arial" panose="020B0604020202020204" pitchFamily="34" charset="0"/>
              <a:ea typeface="Arial" panose="020B0604020202020204" pitchFamily="34" charset="0"/>
            </a:endParaRPr>
          </a:p>
          <a:p>
            <a:pPr marL="0" marR="50800" indent="0">
              <a:lnSpc>
                <a:spcPct val="115000"/>
              </a:lnSpc>
              <a:spcBef>
                <a:spcPts val="400"/>
              </a:spcBef>
              <a:spcAft>
                <a:spcPts val="400"/>
              </a:spcAft>
              <a:buNone/>
            </a:pPr>
            <a:r>
              <a:rPr lang="en-IN" sz="1800" dirty="0">
                <a:effectLst/>
                <a:latin typeface="Roboto Mono SemiBold"/>
                <a:ea typeface="Roboto Mono SemiBold"/>
                <a:cs typeface="Roboto Mono SemiBold"/>
              </a:rPr>
              <a:t> </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(tf.keras.layers.Conv2D(filters = 128 ,</a:t>
            </a:r>
            <a:r>
              <a:rPr lang="en-IN" sz="1800" dirty="0" err="1">
                <a:effectLst/>
                <a:latin typeface="Roboto Mono SemiBold"/>
                <a:ea typeface="Roboto Mono SemiBold"/>
                <a:cs typeface="Roboto Mono SemiBold"/>
              </a:rPr>
              <a:t>kernel_size</a:t>
            </a:r>
            <a:r>
              <a:rPr lang="en-IN" sz="1800" dirty="0">
                <a:effectLst/>
                <a:latin typeface="Roboto Mono SemiBold"/>
                <a:ea typeface="Roboto Mono SemiBold"/>
                <a:cs typeface="Roboto Mono SemiBold"/>
              </a:rPr>
              <a:t> = 3,activation= "</a:t>
            </a:r>
            <a:r>
              <a:rPr lang="en-IN" sz="1800" dirty="0" err="1">
                <a:effectLst/>
                <a:latin typeface="Roboto Mono SemiBold"/>
                <a:ea typeface="Roboto Mono SemiBold"/>
                <a:cs typeface="Roboto Mono SemiBold"/>
              </a:rPr>
              <a:t>relu</a:t>
            </a:r>
            <a:r>
              <a:rPr lang="en-IN" sz="1800" dirty="0">
                <a:effectLst/>
                <a:latin typeface="Roboto Mono SemiBold"/>
                <a:ea typeface="Roboto Mono SemiBold"/>
                <a:cs typeface="Roboto Mono SemiBold"/>
              </a:rPr>
              <a:t>"))</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(tf.keras.layers.MaxPool2D(</a:t>
            </a:r>
            <a:r>
              <a:rPr lang="en-IN" sz="1800" dirty="0" err="1">
                <a:effectLst/>
                <a:latin typeface="Roboto Mono SemiBold"/>
                <a:ea typeface="Roboto Mono SemiBold"/>
                <a:cs typeface="Roboto Mono SemiBold"/>
              </a:rPr>
              <a:t>pool_size</a:t>
            </a:r>
            <a:r>
              <a:rPr lang="en-IN" sz="1800" dirty="0">
                <a:effectLst/>
                <a:latin typeface="Roboto Mono SemiBold"/>
                <a:ea typeface="Roboto Mono SemiBold"/>
                <a:cs typeface="Roboto Mono SemiBold"/>
              </a:rPr>
              <a:t>=2,strides = 2))</a:t>
            </a:r>
            <a:endParaRPr lang="en-IN" sz="1800" dirty="0">
              <a:effectLst/>
              <a:latin typeface="Arial" panose="020B0604020202020204" pitchFamily="34" charset="0"/>
              <a:ea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6AF1F397-F8AB-4681-90B9-4BF5B868CD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71876" y="0"/>
            <a:ext cx="5619750" cy="5715000"/>
          </a:xfrm>
          <a:prstGeom prst="rect">
            <a:avLst/>
          </a:prstGeom>
        </p:spPr>
      </p:pic>
    </p:spTree>
    <p:extLst>
      <p:ext uri="{BB962C8B-B14F-4D97-AF65-F5344CB8AC3E}">
        <p14:creationId xmlns:p14="http://schemas.microsoft.com/office/powerpoint/2010/main" val="141845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A223-D9BB-4781-AC01-81FA86C06EEE}"/>
              </a:ext>
            </a:extLst>
          </p:cNvPr>
          <p:cNvSpPr>
            <a:spLocks noGrp="1"/>
          </p:cNvSpPr>
          <p:nvPr>
            <p:ph type="title"/>
          </p:nvPr>
        </p:nvSpPr>
        <p:spPr/>
        <p:txBody>
          <a:bodyPr/>
          <a:lstStyle/>
          <a:p>
            <a:r>
              <a:rPr lang="en-IN" dirty="0"/>
              <a:t>Link for dataset</a:t>
            </a:r>
          </a:p>
        </p:txBody>
      </p:sp>
      <p:sp>
        <p:nvSpPr>
          <p:cNvPr id="3" name="Text Placeholder 2">
            <a:extLst>
              <a:ext uri="{FF2B5EF4-FFF2-40B4-BE49-F238E27FC236}">
                <a16:creationId xmlns:a16="http://schemas.microsoft.com/office/drawing/2014/main" id="{1EDE19A6-DC85-4BFA-B7C1-8902EBDA7110}"/>
              </a:ext>
            </a:extLst>
          </p:cNvPr>
          <p:cNvSpPr>
            <a:spLocks noGrp="1"/>
          </p:cNvSpPr>
          <p:nvPr>
            <p:ph type="body" idx="1"/>
          </p:nvPr>
        </p:nvSpPr>
        <p:spPr>
          <a:xfrm>
            <a:off x="7661677" y="2686231"/>
            <a:ext cx="3757545" cy="2283824"/>
          </a:xfrm>
        </p:spPr>
        <p:txBody>
          <a:bodyPr/>
          <a:lstStyle/>
          <a:p>
            <a:r>
              <a:rPr lang="en-IN" dirty="0"/>
              <a:t>https://www.kaggle.com/lantian773030/pokemonclassification</a:t>
            </a:r>
          </a:p>
        </p:txBody>
      </p:sp>
      <p:pic>
        <p:nvPicPr>
          <p:cNvPr id="4" name="Picture 3">
            <a:extLst>
              <a:ext uri="{FF2B5EF4-FFF2-40B4-BE49-F238E27FC236}">
                <a16:creationId xmlns:a16="http://schemas.microsoft.com/office/drawing/2014/main" id="{215CD3D9-8475-4A02-A87A-4F35D1847B39}"/>
              </a:ext>
            </a:extLst>
          </p:cNvPr>
          <p:cNvPicPr>
            <a:picLocks noChangeAspect="1"/>
          </p:cNvPicPr>
          <p:nvPr/>
        </p:nvPicPr>
        <p:blipFill>
          <a:blip r:embed="rId2"/>
          <a:stretch>
            <a:fillRect/>
          </a:stretch>
        </p:blipFill>
        <p:spPr>
          <a:xfrm>
            <a:off x="9889676" y="-605970"/>
            <a:ext cx="2878364" cy="2718976"/>
          </a:xfrm>
          <a:prstGeom prst="rect">
            <a:avLst/>
          </a:prstGeom>
        </p:spPr>
      </p:pic>
      <p:pic>
        <p:nvPicPr>
          <p:cNvPr id="5" name="Picture 4">
            <a:extLst>
              <a:ext uri="{FF2B5EF4-FFF2-40B4-BE49-F238E27FC236}">
                <a16:creationId xmlns:a16="http://schemas.microsoft.com/office/drawing/2014/main" id="{B79ED849-E565-46C2-913C-579E52E97E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5913" y="4889506"/>
            <a:ext cx="2455924" cy="2314484"/>
          </a:xfrm>
          <a:prstGeom prst="rect">
            <a:avLst/>
          </a:prstGeom>
        </p:spPr>
      </p:pic>
      <p:pic>
        <p:nvPicPr>
          <p:cNvPr id="7" name="Picture 6">
            <a:extLst>
              <a:ext uri="{FF2B5EF4-FFF2-40B4-BE49-F238E27FC236}">
                <a16:creationId xmlns:a16="http://schemas.microsoft.com/office/drawing/2014/main" id="{C50666F9-78C1-46E2-BCB6-93A1DF8B17B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73360" y="0"/>
            <a:ext cx="5046163" cy="5046163"/>
          </a:xfrm>
          <a:prstGeom prst="rect">
            <a:avLst/>
          </a:prstGeom>
        </p:spPr>
      </p:pic>
    </p:spTree>
    <p:extLst>
      <p:ext uri="{BB962C8B-B14F-4D97-AF65-F5344CB8AC3E}">
        <p14:creationId xmlns:p14="http://schemas.microsoft.com/office/powerpoint/2010/main" val="747797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9017-EE4D-466C-9D3F-082E69738BC5}"/>
              </a:ext>
            </a:extLst>
          </p:cNvPr>
          <p:cNvSpPr>
            <a:spLocks noGrp="1"/>
          </p:cNvSpPr>
          <p:nvPr>
            <p:ph type="title"/>
          </p:nvPr>
        </p:nvSpPr>
        <p:spPr/>
        <p:txBody>
          <a:bodyPr/>
          <a:lstStyle/>
          <a:p>
            <a:r>
              <a:rPr lang="en-IN" dirty="0"/>
              <a:t>Model cont..</a:t>
            </a:r>
          </a:p>
        </p:txBody>
      </p:sp>
      <p:sp>
        <p:nvSpPr>
          <p:cNvPr id="3" name="Content Placeholder 2">
            <a:extLst>
              <a:ext uri="{FF2B5EF4-FFF2-40B4-BE49-F238E27FC236}">
                <a16:creationId xmlns:a16="http://schemas.microsoft.com/office/drawing/2014/main" id="{2FB8B4EE-4E1B-4FD7-8A14-F699F1A00713}"/>
              </a:ext>
            </a:extLst>
          </p:cNvPr>
          <p:cNvSpPr>
            <a:spLocks noGrp="1"/>
          </p:cNvSpPr>
          <p:nvPr>
            <p:ph idx="1"/>
          </p:nvPr>
        </p:nvSpPr>
        <p:spPr/>
        <p:txBody>
          <a:bodyPr>
            <a:normAutofit/>
          </a:bodyPr>
          <a:lstStyle/>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a:t>
            </a:r>
            <a:r>
              <a:rPr lang="en-IN" sz="1800" dirty="0" err="1">
                <a:effectLst/>
                <a:latin typeface="Roboto Mono SemiBold"/>
                <a:ea typeface="Roboto Mono SemiBold"/>
                <a:cs typeface="Roboto Mono SemiBold"/>
              </a:rPr>
              <a:t>tf.keras.layers.BatchNormalization</a:t>
            </a:r>
            <a:r>
              <a:rPr lang="en-IN" sz="1800" dirty="0">
                <a:effectLst/>
                <a:latin typeface="Roboto Mono SemiBold"/>
                <a:ea typeface="Roboto Mono SemiBold"/>
                <a:cs typeface="Roboto Mono SemiBold"/>
              </a:rPr>
              <a:t>()) </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(tf.keras.layers.Conv2D(filters = 64 ,</a:t>
            </a:r>
            <a:r>
              <a:rPr lang="en-IN" sz="1800" dirty="0" err="1">
                <a:effectLst/>
                <a:latin typeface="Roboto Mono SemiBold"/>
                <a:ea typeface="Roboto Mono SemiBold"/>
                <a:cs typeface="Roboto Mono SemiBold"/>
              </a:rPr>
              <a:t>kernel_size</a:t>
            </a:r>
            <a:r>
              <a:rPr lang="en-IN" sz="1800" dirty="0">
                <a:effectLst/>
                <a:latin typeface="Roboto Mono SemiBold"/>
                <a:ea typeface="Roboto Mono SemiBold"/>
                <a:cs typeface="Roboto Mono SemiBold"/>
              </a:rPr>
              <a:t> = 3,activation= "</a:t>
            </a:r>
            <a:r>
              <a:rPr lang="en-IN" sz="1800" dirty="0" err="1">
                <a:effectLst/>
                <a:latin typeface="Roboto Mono SemiBold"/>
                <a:ea typeface="Roboto Mono SemiBold"/>
                <a:cs typeface="Roboto Mono SemiBold"/>
              </a:rPr>
              <a:t>relu</a:t>
            </a:r>
            <a:r>
              <a:rPr lang="en-IN" sz="1800" dirty="0">
                <a:effectLst/>
                <a:latin typeface="Roboto Mono SemiBold"/>
                <a:ea typeface="Roboto Mono SemiBold"/>
                <a:cs typeface="Roboto Mono SemiBold"/>
              </a:rPr>
              <a:t>"))</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(tf.keras.layers.MaxPool2D(</a:t>
            </a:r>
            <a:r>
              <a:rPr lang="en-IN" sz="1800" dirty="0" err="1">
                <a:effectLst/>
                <a:latin typeface="Roboto Mono SemiBold"/>
                <a:ea typeface="Roboto Mono SemiBold"/>
                <a:cs typeface="Roboto Mono SemiBold"/>
              </a:rPr>
              <a:t>pool_size</a:t>
            </a:r>
            <a:r>
              <a:rPr lang="en-IN" sz="1800" dirty="0">
                <a:effectLst/>
                <a:latin typeface="Roboto Mono SemiBold"/>
                <a:ea typeface="Roboto Mono SemiBold"/>
                <a:cs typeface="Roboto Mono SemiBold"/>
              </a:rPr>
              <a:t>=2,strides = 2))</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a:t>
            </a:r>
            <a:r>
              <a:rPr lang="en-IN" sz="1800" dirty="0" err="1">
                <a:effectLst/>
                <a:latin typeface="Roboto Mono SemiBold"/>
                <a:ea typeface="Roboto Mono SemiBold"/>
                <a:cs typeface="Roboto Mono SemiBold"/>
              </a:rPr>
              <a:t>tf.keras.layers.Flatten</a:t>
            </a:r>
            <a:r>
              <a:rPr lang="en-IN" sz="1800" dirty="0">
                <a:effectLst/>
                <a:latin typeface="Roboto Mono SemiBold"/>
                <a:ea typeface="Roboto Mono SemiBold"/>
                <a:cs typeface="Roboto Mono SemiBold"/>
              </a:rPr>
              <a:t>())</a:t>
            </a:r>
          </a:p>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a:t>
            </a:r>
            <a:r>
              <a:rPr lang="en-IN" sz="1800" dirty="0" err="1">
                <a:effectLst/>
                <a:latin typeface="Roboto Mono SemiBold"/>
                <a:ea typeface="Roboto Mono SemiBold"/>
                <a:cs typeface="Roboto Mono SemiBold"/>
              </a:rPr>
              <a:t>tf.keras.layers.Dropout</a:t>
            </a:r>
            <a:r>
              <a:rPr lang="en-IN" sz="1800" dirty="0">
                <a:effectLst/>
                <a:latin typeface="Roboto Mono SemiBold"/>
                <a:ea typeface="Roboto Mono SemiBold"/>
                <a:cs typeface="Roboto Mono SemiBold"/>
              </a:rPr>
              <a:t>(0.3))</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a:t>
            </a:r>
            <a:r>
              <a:rPr lang="en-IN" sz="1800" dirty="0" err="1">
                <a:effectLst/>
                <a:latin typeface="Roboto Mono SemiBold"/>
                <a:ea typeface="Roboto Mono SemiBold"/>
                <a:cs typeface="Roboto Mono SemiBold"/>
              </a:rPr>
              <a:t>tf.keras.layers.Dense</a:t>
            </a:r>
            <a:r>
              <a:rPr lang="en-IN" sz="1800" dirty="0">
                <a:effectLst/>
                <a:latin typeface="Roboto Mono SemiBold"/>
                <a:ea typeface="Roboto Mono SemiBold"/>
                <a:cs typeface="Roboto Mono SemiBold"/>
              </a:rPr>
              <a:t>(units = 512,activation = '</a:t>
            </a:r>
            <a:r>
              <a:rPr lang="en-IN" sz="1800" dirty="0" err="1">
                <a:effectLst/>
                <a:latin typeface="Roboto Mono SemiBold"/>
                <a:ea typeface="Roboto Mono SemiBold"/>
                <a:cs typeface="Roboto Mono SemiBold"/>
              </a:rPr>
              <a:t>relu</a:t>
            </a:r>
            <a:r>
              <a:rPr lang="en-IN" sz="1800" dirty="0">
                <a:effectLst/>
                <a:latin typeface="Roboto Mono SemiBold"/>
                <a:ea typeface="Roboto Mono SemiBold"/>
                <a:cs typeface="Roboto Mono SemiBold"/>
              </a:rPr>
              <a:t>’))</a:t>
            </a:r>
          </a:p>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a:t>
            </a:r>
            <a:r>
              <a:rPr lang="en-IN" sz="1800" dirty="0" err="1">
                <a:effectLst/>
                <a:latin typeface="Roboto Mono SemiBold"/>
                <a:ea typeface="Roboto Mono SemiBold"/>
                <a:cs typeface="Roboto Mono SemiBold"/>
              </a:rPr>
              <a:t>tf.keras.layers.Dense</a:t>
            </a:r>
            <a:r>
              <a:rPr lang="en-IN" sz="1800" dirty="0">
                <a:effectLst/>
                <a:latin typeface="Roboto Mono SemiBold"/>
                <a:ea typeface="Roboto Mono SemiBold"/>
                <a:cs typeface="Roboto Mono SemiBold"/>
              </a:rPr>
              <a:t>(units = 256,activation = '</a:t>
            </a:r>
            <a:r>
              <a:rPr lang="en-IN" sz="1800" dirty="0" err="1">
                <a:effectLst/>
                <a:latin typeface="Roboto Mono SemiBold"/>
                <a:ea typeface="Roboto Mono SemiBold"/>
                <a:cs typeface="Roboto Mono SemiBold"/>
              </a:rPr>
              <a:t>relu</a:t>
            </a:r>
            <a:r>
              <a:rPr lang="en-IN" sz="1800" dirty="0">
                <a:effectLst/>
                <a:latin typeface="Roboto Mono SemiBold"/>
                <a:ea typeface="Roboto Mono SemiBold"/>
                <a:cs typeface="Roboto Mono SemiBold"/>
              </a:rPr>
              <a:t>'))</a:t>
            </a:r>
            <a:endParaRPr lang="en-IN" sz="1800" dirty="0">
              <a:effectLst/>
              <a:latin typeface="Arial" panose="020B0604020202020204" pitchFamily="34" charset="0"/>
              <a:ea typeface="Arial" panose="020B0604020202020204" pitchFamily="34" charset="0"/>
            </a:endParaRPr>
          </a:p>
          <a:p>
            <a:pPr>
              <a:lnSpc>
                <a:spcPct val="115000"/>
              </a:lnSpc>
            </a:pPr>
            <a:endParaRPr lang="en-IN" sz="1800" dirty="0">
              <a:effectLst/>
              <a:latin typeface="Arial" panose="020B0604020202020204" pitchFamily="34" charset="0"/>
              <a:ea typeface="Arial" panose="020B0604020202020204" pitchFamily="34" charset="0"/>
            </a:endParaRPr>
          </a:p>
          <a:p>
            <a:pPr>
              <a:lnSpc>
                <a:spcPct val="115000"/>
              </a:lnSpc>
            </a:pPr>
            <a:endParaRPr lang="en-IN" sz="1800" dirty="0">
              <a:effectLst/>
              <a:latin typeface="Arial" panose="020B0604020202020204" pitchFamily="34" charset="0"/>
              <a:ea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0BD645A7-4A4A-4A9A-9D22-0487AF329E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66837" y="449391"/>
            <a:ext cx="3887831" cy="3887831"/>
          </a:xfrm>
          <a:prstGeom prst="rect">
            <a:avLst/>
          </a:prstGeom>
        </p:spPr>
      </p:pic>
    </p:spTree>
    <p:extLst>
      <p:ext uri="{BB962C8B-B14F-4D97-AF65-F5344CB8AC3E}">
        <p14:creationId xmlns:p14="http://schemas.microsoft.com/office/powerpoint/2010/main" val="1176342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20D2-AFDF-46F1-B619-99B4C8490A2B}"/>
              </a:ext>
            </a:extLst>
          </p:cNvPr>
          <p:cNvSpPr>
            <a:spLocks noGrp="1"/>
          </p:cNvSpPr>
          <p:nvPr>
            <p:ph type="title"/>
          </p:nvPr>
        </p:nvSpPr>
        <p:spPr/>
        <p:txBody>
          <a:bodyPr/>
          <a:lstStyle/>
          <a:p>
            <a:r>
              <a:rPr lang="en-IN" dirty="0"/>
              <a:t>Model Cont..</a:t>
            </a:r>
          </a:p>
        </p:txBody>
      </p:sp>
      <p:sp>
        <p:nvSpPr>
          <p:cNvPr id="3" name="Content Placeholder 2">
            <a:extLst>
              <a:ext uri="{FF2B5EF4-FFF2-40B4-BE49-F238E27FC236}">
                <a16:creationId xmlns:a16="http://schemas.microsoft.com/office/drawing/2014/main" id="{F0E560AD-4AC3-4603-B521-45F3F0B22EA8}"/>
              </a:ext>
            </a:extLst>
          </p:cNvPr>
          <p:cNvSpPr>
            <a:spLocks noGrp="1"/>
          </p:cNvSpPr>
          <p:nvPr>
            <p:ph idx="1"/>
          </p:nvPr>
        </p:nvSpPr>
        <p:spPr/>
        <p:txBody>
          <a:bodyPr>
            <a:normAutofit/>
          </a:bodyPr>
          <a:lstStyle/>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a:t>
            </a:r>
            <a:r>
              <a:rPr lang="en-IN" sz="1800" dirty="0" err="1">
                <a:effectLst/>
                <a:latin typeface="Roboto Mono SemiBold"/>
                <a:ea typeface="Roboto Mono SemiBold"/>
                <a:cs typeface="Roboto Mono SemiBold"/>
              </a:rPr>
              <a:t>tf.keras.layers.Dense</a:t>
            </a:r>
            <a:r>
              <a:rPr lang="en-IN" sz="1800" dirty="0">
                <a:effectLst/>
                <a:latin typeface="Roboto Mono SemiBold"/>
                <a:ea typeface="Roboto Mono SemiBold"/>
                <a:cs typeface="Roboto Mono SemiBold"/>
              </a:rPr>
              <a:t>(units = 128,activation = '</a:t>
            </a:r>
            <a:r>
              <a:rPr lang="en-IN" sz="1800" dirty="0" err="1">
                <a:effectLst/>
                <a:latin typeface="Roboto Mono SemiBold"/>
                <a:ea typeface="Roboto Mono SemiBold"/>
                <a:cs typeface="Roboto Mono SemiBold"/>
              </a:rPr>
              <a:t>relu</a:t>
            </a:r>
            <a:r>
              <a:rPr lang="en-IN" sz="1800" dirty="0">
                <a:effectLst/>
                <a:latin typeface="Roboto Mono SemiBold"/>
                <a:ea typeface="Roboto Mono SemiBold"/>
                <a:cs typeface="Roboto Mono SemiBold"/>
              </a:rPr>
              <a:t>'))</a:t>
            </a:r>
            <a:endParaRPr lang="en-IN" sz="1800" dirty="0">
              <a:effectLst/>
              <a:latin typeface="Arial" panose="020B0604020202020204" pitchFamily="34" charset="0"/>
              <a:ea typeface="Arial" panose="020B0604020202020204" pitchFamily="34" charset="0"/>
            </a:endParaRPr>
          </a:p>
          <a:p>
            <a:pPr marL="0" indent="0" algn="r">
              <a:lnSpc>
                <a:spcPct val="115000"/>
              </a:lnSpc>
              <a:buNone/>
            </a:pPr>
            <a:endParaRPr lang="en-IN" sz="1800" dirty="0">
              <a:effectLst/>
              <a:latin typeface="Arial" panose="020B0604020202020204" pitchFamily="34" charset="0"/>
              <a:ea typeface="Arial" panose="020B0604020202020204" pitchFamily="34" charset="0"/>
            </a:endParaRPr>
          </a:p>
          <a:p>
            <a:pPr>
              <a:lnSpc>
                <a:spcPct val="115000"/>
              </a:lnSpc>
            </a:pPr>
            <a:r>
              <a:rPr lang="en-IN" sz="1800" dirty="0" err="1">
                <a:effectLst/>
                <a:latin typeface="Roboto Mono SemiBold"/>
                <a:ea typeface="Roboto Mono SemiBold"/>
                <a:cs typeface="Roboto Mono SemiBold"/>
              </a:rPr>
              <a:t>model.add</a:t>
            </a:r>
            <a:r>
              <a:rPr lang="en-IN" sz="1800" dirty="0">
                <a:effectLst/>
                <a:latin typeface="Roboto Mono SemiBold"/>
                <a:ea typeface="Roboto Mono SemiBold"/>
                <a:cs typeface="Roboto Mono SemiBold"/>
              </a:rPr>
              <a:t>(</a:t>
            </a:r>
            <a:r>
              <a:rPr lang="en-IN" sz="1800" dirty="0" err="1">
                <a:effectLst/>
                <a:latin typeface="Roboto Mono SemiBold"/>
                <a:ea typeface="Roboto Mono SemiBold"/>
                <a:cs typeface="Roboto Mono SemiBold"/>
              </a:rPr>
              <a:t>tf.keras.layers.Dense</a:t>
            </a:r>
            <a:r>
              <a:rPr lang="en-IN" sz="1800" dirty="0">
                <a:effectLst/>
                <a:latin typeface="Roboto Mono SemiBold"/>
                <a:ea typeface="Roboto Mono SemiBold"/>
                <a:cs typeface="Roboto Mono SemiBold"/>
              </a:rPr>
              <a:t>(</a:t>
            </a:r>
            <a:r>
              <a:rPr lang="en-IN" sz="1800" dirty="0" err="1">
                <a:effectLst/>
                <a:latin typeface="Roboto Mono SemiBold"/>
                <a:ea typeface="Roboto Mono SemiBold"/>
                <a:cs typeface="Roboto Mono SemiBold"/>
              </a:rPr>
              <a:t>len</a:t>
            </a:r>
            <a:r>
              <a:rPr lang="en-IN" sz="1800" dirty="0">
                <a:effectLst/>
                <a:latin typeface="Roboto Mono SemiBold"/>
                <a:ea typeface="Roboto Mono SemiBold"/>
                <a:cs typeface="Roboto Mono SemiBold"/>
              </a:rPr>
              <a:t>(classes),activation = '</a:t>
            </a:r>
            <a:r>
              <a:rPr lang="en-IN" sz="1800" dirty="0" err="1">
                <a:effectLst/>
                <a:latin typeface="Roboto Mono SemiBold"/>
                <a:ea typeface="Roboto Mono SemiBold"/>
                <a:cs typeface="Roboto Mono SemiBold"/>
              </a:rPr>
              <a:t>softmax</a:t>
            </a:r>
            <a:r>
              <a:rPr lang="en-IN" sz="1800" dirty="0">
                <a:effectLst/>
                <a:latin typeface="Roboto Mono SemiBold"/>
                <a:ea typeface="Roboto Mono SemiBold"/>
                <a:cs typeface="Roboto Mono SemiBold"/>
              </a:rPr>
              <a:t>')) </a:t>
            </a:r>
            <a:endParaRPr lang="en-IN" sz="1800" dirty="0">
              <a:effectLst/>
              <a:latin typeface="Arial" panose="020B0604020202020204" pitchFamily="34" charset="0"/>
              <a:ea typeface="Arial" panose="020B0604020202020204" pitchFamily="34" charset="0"/>
            </a:endParaRPr>
          </a:p>
          <a:p>
            <a:pPr marL="0" indent="0" algn="r">
              <a:lnSpc>
                <a:spcPct val="115000"/>
              </a:lnSpc>
              <a:buNone/>
            </a:pPr>
            <a:endParaRPr lang="en-IN" sz="1800" dirty="0">
              <a:effectLst/>
              <a:latin typeface="Arial" panose="020B0604020202020204" pitchFamily="34" charset="0"/>
              <a:ea typeface="Arial" panose="020B0604020202020204" pitchFamily="34" charset="0"/>
            </a:endParaRPr>
          </a:p>
          <a:p>
            <a:pPr>
              <a:lnSpc>
                <a:spcPct val="115000"/>
              </a:lnSpc>
            </a:pPr>
            <a:r>
              <a:rPr lang="en-IN" sz="1800" dirty="0" err="1">
                <a:effectLst/>
                <a:latin typeface="Roboto Mono SemiBold"/>
                <a:ea typeface="Roboto Mono SemiBold"/>
                <a:cs typeface="Roboto Mono SemiBold"/>
              </a:rPr>
              <a:t>model.compile</a:t>
            </a:r>
            <a:r>
              <a:rPr lang="en-IN" sz="1800" dirty="0">
                <a:effectLst/>
                <a:latin typeface="Roboto Mono SemiBold"/>
                <a:ea typeface="Roboto Mono SemiBold"/>
                <a:cs typeface="Roboto Mono SemiBold"/>
              </a:rPr>
              <a:t>(optimizer = '</a:t>
            </a:r>
            <a:r>
              <a:rPr lang="en-IN" sz="1800" dirty="0" err="1">
                <a:effectLst/>
                <a:latin typeface="Roboto Mono SemiBold"/>
                <a:ea typeface="Roboto Mono SemiBold"/>
                <a:cs typeface="Roboto Mono SemiBold"/>
              </a:rPr>
              <a:t>adam</a:t>
            </a:r>
            <a:r>
              <a:rPr lang="en-IN" sz="1800" dirty="0">
                <a:effectLst/>
                <a:latin typeface="Roboto Mono SemiBold"/>
                <a:ea typeface="Roboto Mono SemiBold"/>
                <a:cs typeface="Roboto Mono SemiBold"/>
              </a:rPr>
              <a:t>',loss = 'categorical_</a:t>
            </a:r>
            <a:r>
              <a:rPr lang="en-IN" sz="1800" dirty="0" err="1">
                <a:effectLst/>
                <a:latin typeface="Roboto Mono SemiBold"/>
                <a:ea typeface="Roboto Mono SemiBold"/>
                <a:cs typeface="Roboto Mono SemiBold"/>
              </a:rPr>
              <a:t>crossentropy</a:t>
            </a:r>
            <a:r>
              <a:rPr lang="en-IN" sz="1800" dirty="0">
                <a:effectLst/>
                <a:latin typeface="Roboto Mono SemiBold"/>
                <a:ea typeface="Roboto Mono SemiBold"/>
                <a:cs typeface="Roboto Mono SemiBold"/>
              </a:rPr>
              <a:t>',metrics = ['accuracy']) </a:t>
            </a:r>
            <a:endParaRPr lang="en-IN" sz="1800" dirty="0">
              <a:effectLst/>
              <a:latin typeface="Arial" panose="020B0604020202020204" pitchFamily="34" charset="0"/>
              <a:ea typeface="Arial" panose="020B0604020202020204" pitchFamily="34" charset="0"/>
            </a:endParaRPr>
          </a:p>
          <a:p>
            <a:pPr marL="0" indent="0" algn="r">
              <a:lnSpc>
                <a:spcPct val="115000"/>
              </a:lnSpc>
              <a:buNone/>
            </a:pPr>
            <a:endParaRPr lang="en-IN" sz="1800" dirty="0">
              <a:effectLst/>
              <a:latin typeface="Arial" panose="020B0604020202020204" pitchFamily="34" charset="0"/>
              <a:ea typeface="Arial" panose="020B0604020202020204" pitchFamily="34" charset="0"/>
            </a:endParaRPr>
          </a:p>
          <a:p>
            <a:pPr marL="50800" marR="50800">
              <a:lnSpc>
                <a:spcPct val="115000"/>
              </a:lnSpc>
              <a:spcBef>
                <a:spcPts val="400"/>
              </a:spcBef>
              <a:spcAft>
                <a:spcPts val="400"/>
              </a:spcAft>
            </a:pPr>
            <a:r>
              <a:rPr lang="en-IN" sz="1800" dirty="0" err="1">
                <a:solidFill>
                  <a:srgbClr val="000000"/>
                </a:solidFill>
                <a:effectLst/>
                <a:latin typeface="Roboto Mono SemiBold"/>
                <a:ea typeface="Roboto Mono SemiBold"/>
                <a:cs typeface="Roboto Mono SemiBold"/>
              </a:rPr>
              <a:t>model.fit</a:t>
            </a:r>
            <a:r>
              <a:rPr lang="en-IN" sz="1800" dirty="0">
                <a:solidFill>
                  <a:srgbClr val="000000"/>
                </a:solidFill>
                <a:effectLst/>
                <a:latin typeface="Roboto Mono SemiBold"/>
                <a:ea typeface="Roboto Mono SemiBold"/>
                <a:cs typeface="Roboto Mono SemiBold"/>
              </a:rPr>
              <a:t>(</a:t>
            </a:r>
            <a:r>
              <a:rPr lang="en-IN" sz="1800" dirty="0" err="1">
                <a:solidFill>
                  <a:srgbClr val="000000"/>
                </a:solidFill>
                <a:effectLst/>
                <a:latin typeface="Roboto Mono SemiBold"/>
                <a:ea typeface="Roboto Mono SemiBold"/>
                <a:cs typeface="Roboto Mono SemiBold"/>
              </a:rPr>
              <a:t>training_Set,epochs</a:t>
            </a:r>
            <a:r>
              <a:rPr lang="en-IN" sz="1800" dirty="0">
                <a:solidFill>
                  <a:srgbClr val="000000"/>
                </a:solidFill>
                <a:effectLst/>
                <a:latin typeface="Roboto Mono SemiBold"/>
                <a:ea typeface="Roboto Mono SemiBold"/>
                <a:cs typeface="Roboto Mono SemiBold"/>
              </a:rPr>
              <a:t> = 20)</a:t>
            </a:r>
            <a:endParaRPr lang="en-IN" sz="1800" dirty="0">
              <a:effectLst/>
              <a:latin typeface="Arial" panose="020B0604020202020204" pitchFamily="34" charset="0"/>
              <a:ea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2B32B595-D3F5-41ED-AAE8-8DDC5368CC4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3100" y="1955800"/>
            <a:ext cx="6045200" cy="6045200"/>
          </a:xfrm>
          <a:prstGeom prst="rect">
            <a:avLst/>
          </a:prstGeom>
        </p:spPr>
      </p:pic>
      <p:pic>
        <p:nvPicPr>
          <p:cNvPr id="6" name="image4.png">
            <a:extLst>
              <a:ext uri="{FF2B5EF4-FFF2-40B4-BE49-F238E27FC236}">
                <a16:creationId xmlns:a16="http://schemas.microsoft.com/office/drawing/2014/main" id="{B1BCA932-8F0E-4F6B-91FB-0A5263D61033}"/>
              </a:ext>
            </a:extLst>
          </p:cNvPr>
          <p:cNvPicPr/>
          <p:nvPr/>
        </p:nvPicPr>
        <p:blipFill>
          <a:blip r:embed="rId4"/>
          <a:srcRect/>
          <a:stretch>
            <a:fillRect/>
          </a:stretch>
        </p:blipFill>
        <p:spPr>
          <a:xfrm>
            <a:off x="1154954" y="6019800"/>
            <a:ext cx="5943600" cy="571500"/>
          </a:xfrm>
          <a:prstGeom prst="rect">
            <a:avLst/>
          </a:prstGeom>
          <a:ln/>
        </p:spPr>
      </p:pic>
    </p:spTree>
    <p:extLst>
      <p:ext uri="{BB962C8B-B14F-4D97-AF65-F5344CB8AC3E}">
        <p14:creationId xmlns:p14="http://schemas.microsoft.com/office/powerpoint/2010/main" val="180785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C65A-ACCB-4677-93EC-A54A2743CC97}"/>
              </a:ext>
            </a:extLst>
          </p:cNvPr>
          <p:cNvSpPr>
            <a:spLocks noGrp="1"/>
          </p:cNvSpPr>
          <p:nvPr>
            <p:ph type="title"/>
          </p:nvPr>
        </p:nvSpPr>
        <p:spPr>
          <a:xfrm>
            <a:off x="673444" y="3429000"/>
            <a:ext cx="3348680" cy="2693773"/>
          </a:xfrm>
        </p:spPr>
        <p:txBody>
          <a:bodyPr/>
          <a:lstStyle/>
          <a:p>
            <a:r>
              <a:rPr lang="en-IN" dirty="0"/>
              <a:t>Predictions on new images:-</a:t>
            </a:r>
          </a:p>
        </p:txBody>
      </p:sp>
      <p:pic>
        <p:nvPicPr>
          <p:cNvPr id="5" name="Content Placeholder 4">
            <a:extLst>
              <a:ext uri="{FF2B5EF4-FFF2-40B4-BE49-F238E27FC236}">
                <a16:creationId xmlns:a16="http://schemas.microsoft.com/office/drawing/2014/main" id="{2C694E3A-66D8-4DCA-BCA1-028AA364A547}"/>
              </a:ext>
            </a:extLst>
          </p:cNvPr>
          <p:cNvPicPr>
            <a:picLocks noGrp="1" noChangeAspect="1"/>
          </p:cNvPicPr>
          <p:nvPr>
            <p:ph idx="1"/>
          </p:nvPr>
        </p:nvPicPr>
        <p:blipFill>
          <a:blip r:embed="rId2"/>
          <a:stretch>
            <a:fillRect/>
          </a:stretch>
        </p:blipFill>
        <p:spPr>
          <a:xfrm>
            <a:off x="5572898" y="1447800"/>
            <a:ext cx="5717058" cy="4349036"/>
          </a:xfrm>
          <a:prstGeom prst="rect">
            <a:avLst/>
          </a:prstGeom>
        </p:spPr>
      </p:pic>
      <p:pic>
        <p:nvPicPr>
          <p:cNvPr id="4" name="Picture 3">
            <a:extLst>
              <a:ext uri="{FF2B5EF4-FFF2-40B4-BE49-F238E27FC236}">
                <a16:creationId xmlns:a16="http://schemas.microsoft.com/office/drawing/2014/main" id="{B19A47AE-256A-4F8E-A7B7-957DFEA34AB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003300"/>
            <a:ext cx="5499100" cy="5499100"/>
          </a:xfrm>
          <a:prstGeom prst="rect">
            <a:avLst/>
          </a:prstGeom>
        </p:spPr>
      </p:pic>
    </p:spTree>
    <p:extLst>
      <p:ext uri="{BB962C8B-B14F-4D97-AF65-F5344CB8AC3E}">
        <p14:creationId xmlns:p14="http://schemas.microsoft.com/office/powerpoint/2010/main" val="3719035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133E-9266-4158-8F17-620811172001}"/>
              </a:ext>
            </a:extLst>
          </p:cNvPr>
          <p:cNvSpPr>
            <a:spLocks noGrp="1"/>
          </p:cNvSpPr>
          <p:nvPr>
            <p:ph type="title"/>
          </p:nvPr>
        </p:nvSpPr>
        <p:spPr/>
        <p:txBody>
          <a:bodyPr/>
          <a:lstStyle/>
          <a:p>
            <a:r>
              <a:rPr lang="en-IN" dirty="0"/>
              <a:t>Xception</a:t>
            </a:r>
          </a:p>
        </p:txBody>
      </p:sp>
      <p:sp>
        <p:nvSpPr>
          <p:cNvPr id="3" name="Content Placeholder 2">
            <a:extLst>
              <a:ext uri="{FF2B5EF4-FFF2-40B4-BE49-F238E27FC236}">
                <a16:creationId xmlns:a16="http://schemas.microsoft.com/office/drawing/2014/main" id="{D370A3FF-AFC4-4888-8AC7-3714913AC49D}"/>
              </a:ext>
            </a:extLst>
          </p:cNvPr>
          <p:cNvSpPr>
            <a:spLocks noGrp="1"/>
          </p:cNvSpPr>
          <p:nvPr>
            <p:ph idx="1"/>
          </p:nvPr>
        </p:nvSpPr>
        <p:spPr/>
        <p:txBody>
          <a:bodyPr/>
          <a:lstStyle/>
          <a:p>
            <a:r>
              <a:rPr lang="en-US" dirty="0"/>
              <a:t>Xception was proposed by none other than François Chollet himself, the creator of the Keras library.</a:t>
            </a:r>
          </a:p>
          <a:p>
            <a:r>
              <a:rPr lang="en-US" dirty="0"/>
              <a:t>Xception is an extension of the Inception architecture which replaces the standard Inception modules with depth wise separable convolutions.</a:t>
            </a:r>
          </a:p>
          <a:p>
            <a:r>
              <a:rPr lang="en-US" dirty="0"/>
              <a:t>Xception sports the smallest weight serialization at only 91MB.</a:t>
            </a:r>
          </a:p>
          <a:p>
            <a:r>
              <a:rPr lang="en-US" dirty="0"/>
              <a:t>https://github.com/adhithya-varshan/pokeDex/blob/main/Xception%20(1).ipynb</a:t>
            </a:r>
          </a:p>
          <a:p>
            <a:endParaRPr lang="en-IN" dirty="0"/>
          </a:p>
        </p:txBody>
      </p:sp>
      <p:pic>
        <p:nvPicPr>
          <p:cNvPr id="5" name="Picture 4">
            <a:extLst>
              <a:ext uri="{FF2B5EF4-FFF2-40B4-BE49-F238E27FC236}">
                <a16:creationId xmlns:a16="http://schemas.microsoft.com/office/drawing/2014/main" id="{5F6AB2FF-EFDE-4743-BC28-B953000F972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31097" y="3089190"/>
            <a:ext cx="4360903" cy="4360903"/>
          </a:xfrm>
          <a:prstGeom prst="rect">
            <a:avLst/>
          </a:prstGeom>
        </p:spPr>
      </p:pic>
    </p:spTree>
    <p:extLst>
      <p:ext uri="{BB962C8B-B14F-4D97-AF65-F5344CB8AC3E}">
        <p14:creationId xmlns:p14="http://schemas.microsoft.com/office/powerpoint/2010/main" val="1053016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F74C-7DD8-4211-BFB1-2DAD73A30618}"/>
              </a:ext>
            </a:extLst>
          </p:cNvPr>
          <p:cNvSpPr>
            <a:spLocks noGrp="1"/>
          </p:cNvSpPr>
          <p:nvPr>
            <p:ph type="title"/>
          </p:nvPr>
        </p:nvSpPr>
        <p:spPr/>
        <p:txBody>
          <a:bodyPr/>
          <a:lstStyle/>
          <a:p>
            <a:r>
              <a:rPr lang="en-IN" dirty="0"/>
              <a:t>Model</a:t>
            </a:r>
          </a:p>
        </p:txBody>
      </p:sp>
      <p:sp>
        <p:nvSpPr>
          <p:cNvPr id="3" name="Content Placeholder 2">
            <a:extLst>
              <a:ext uri="{FF2B5EF4-FFF2-40B4-BE49-F238E27FC236}">
                <a16:creationId xmlns:a16="http://schemas.microsoft.com/office/drawing/2014/main" id="{10305BF6-C09A-4B96-9C79-CA6804D4DD92}"/>
              </a:ext>
            </a:extLst>
          </p:cNvPr>
          <p:cNvSpPr>
            <a:spLocks noGrp="1"/>
          </p:cNvSpPr>
          <p:nvPr>
            <p:ph idx="1"/>
          </p:nvPr>
        </p:nvSpPr>
        <p:spPr/>
        <p:txBody>
          <a:bodyPr>
            <a:normAutofit/>
          </a:bodyPr>
          <a:lstStyle/>
          <a:p>
            <a:r>
              <a:rPr lang="en-IN" dirty="0" err="1"/>
              <a:t>base_model</a:t>
            </a:r>
            <a:r>
              <a:rPr lang="en-IN" dirty="0"/>
              <a:t> = </a:t>
            </a:r>
            <a:r>
              <a:rPr lang="en-IN" dirty="0" err="1"/>
              <a:t>tf.keras.applications.xception.Xception</a:t>
            </a:r>
            <a:r>
              <a:rPr lang="en-IN" dirty="0"/>
              <a:t>(weights = "</a:t>
            </a:r>
            <a:r>
              <a:rPr lang="en-IN" dirty="0" err="1"/>
              <a:t>imagenet</a:t>
            </a:r>
            <a:r>
              <a:rPr lang="en-IN" dirty="0"/>
              <a:t>", </a:t>
            </a:r>
            <a:r>
              <a:rPr lang="en-IN" dirty="0" err="1"/>
              <a:t>include_top</a:t>
            </a:r>
            <a:r>
              <a:rPr lang="en-IN" dirty="0"/>
              <a:t> = False)</a:t>
            </a:r>
          </a:p>
          <a:p>
            <a:r>
              <a:rPr lang="en-IN" dirty="0" err="1"/>
              <a:t>avg</a:t>
            </a:r>
            <a:r>
              <a:rPr lang="en-IN" dirty="0"/>
              <a:t> = tf.keras.layers.GlobalAveragePooling2D()(</a:t>
            </a:r>
            <a:r>
              <a:rPr lang="en-IN" dirty="0" err="1"/>
              <a:t>base_model.output</a:t>
            </a:r>
            <a:r>
              <a:rPr lang="en-IN" dirty="0"/>
              <a:t>)</a:t>
            </a:r>
          </a:p>
          <a:p>
            <a:r>
              <a:rPr lang="en-IN" dirty="0"/>
              <a:t>output = </a:t>
            </a:r>
            <a:r>
              <a:rPr lang="en-IN" dirty="0" err="1"/>
              <a:t>tf.keras.layers.Dense</a:t>
            </a:r>
            <a:r>
              <a:rPr lang="en-IN" dirty="0"/>
              <a:t>(150,activation = "</a:t>
            </a:r>
            <a:r>
              <a:rPr lang="en-IN" dirty="0" err="1"/>
              <a:t>softmax</a:t>
            </a:r>
            <a:r>
              <a:rPr lang="en-IN" dirty="0"/>
              <a:t>")(</a:t>
            </a:r>
            <a:r>
              <a:rPr lang="en-IN" dirty="0" err="1"/>
              <a:t>avg</a:t>
            </a:r>
            <a:r>
              <a:rPr lang="en-IN" dirty="0"/>
              <a:t>)</a:t>
            </a:r>
          </a:p>
          <a:p>
            <a:r>
              <a:rPr lang="en-IN" dirty="0"/>
              <a:t>model = </a:t>
            </a:r>
            <a:r>
              <a:rPr lang="en-IN" dirty="0" err="1"/>
              <a:t>tf.keras.Model</a:t>
            </a:r>
            <a:r>
              <a:rPr lang="en-IN" dirty="0"/>
              <a:t>(inputs = </a:t>
            </a:r>
            <a:r>
              <a:rPr lang="en-IN" dirty="0" err="1"/>
              <a:t>base_model.input,outputs</a:t>
            </a:r>
            <a:r>
              <a:rPr lang="en-IN" dirty="0"/>
              <a:t> = output)</a:t>
            </a:r>
          </a:p>
          <a:p>
            <a:r>
              <a:rPr lang="en-IN" dirty="0"/>
              <a:t>for layer in </a:t>
            </a:r>
            <a:r>
              <a:rPr lang="en-IN" dirty="0" err="1"/>
              <a:t>base_model.layers</a:t>
            </a:r>
            <a:r>
              <a:rPr lang="en-IN" dirty="0"/>
              <a:t>:</a:t>
            </a:r>
          </a:p>
          <a:p>
            <a:r>
              <a:rPr lang="en-IN" dirty="0"/>
              <a:t>    </a:t>
            </a:r>
            <a:r>
              <a:rPr lang="en-IN" dirty="0" err="1"/>
              <a:t>layer.trainable</a:t>
            </a:r>
            <a:r>
              <a:rPr lang="en-IN" dirty="0"/>
              <a:t> = False</a:t>
            </a:r>
          </a:p>
          <a:p>
            <a:endParaRPr lang="en-IN" dirty="0"/>
          </a:p>
        </p:txBody>
      </p:sp>
      <p:pic>
        <p:nvPicPr>
          <p:cNvPr id="5" name="Picture 4">
            <a:extLst>
              <a:ext uri="{FF2B5EF4-FFF2-40B4-BE49-F238E27FC236}">
                <a16:creationId xmlns:a16="http://schemas.microsoft.com/office/drawing/2014/main" id="{36C6390C-8E67-4090-B111-808114D06FA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19983" y="2162433"/>
            <a:ext cx="4055076" cy="4695567"/>
          </a:xfrm>
          <a:prstGeom prst="rect">
            <a:avLst/>
          </a:prstGeom>
        </p:spPr>
      </p:pic>
    </p:spTree>
    <p:extLst>
      <p:ext uri="{BB962C8B-B14F-4D97-AF65-F5344CB8AC3E}">
        <p14:creationId xmlns:p14="http://schemas.microsoft.com/office/powerpoint/2010/main" val="1189891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9D1AC-4704-4199-BA86-BF3F6C7FC1D6}"/>
              </a:ext>
            </a:extLst>
          </p:cNvPr>
          <p:cNvSpPr>
            <a:spLocks noGrp="1"/>
          </p:cNvSpPr>
          <p:nvPr>
            <p:ph type="title"/>
          </p:nvPr>
        </p:nvSpPr>
        <p:spPr/>
        <p:txBody>
          <a:bodyPr/>
          <a:lstStyle/>
          <a:p>
            <a:pPr algn="r"/>
            <a:r>
              <a:rPr lang="en-IN" dirty="0"/>
              <a:t>Model cont.…</a:t>
            </a:r>
          </a:p>
        </p:txBody>
      </p:sp>
      <p:sp>
        <p:nvSpPr>
          <p:cNvPr id="3" name="Content Placeholder 2">
            <a:extLst>
              <a:ext uri="{FF2B5EF4-FFF2-40B4-BE49-F238E27FC236}">
                <a16:creationId xmlns:a16="http://schemas.microsoft.com/office/drawing/2014/main" id="{9C2EF65B-63CC-4D35-935E-CD9F41BF04B4}"/>
              </a:ext>
            </a:extLst>
          </p:cNvPr>
          <p:cNvSpPr>
            <a:spLocks noGrp="1"/>
          </p:cNvSpPr>
          <p:nvPr>
            <p:ph idx="1"/>
          </p:nvPr>
        </p:nvSpPr>
        <p:spPr>
          <a:xfrm>
            <a:off x="3250454" y="2184898"/>
            <a:ext cx="8825659" cy="3416300"/>
          </a:xfrm>
        </p:spPr>
        <p:txBody>
          <a:bodyPr>
            <a:normAutofit fontScale="85000" lnSpcReduction="10000"/>
          </a:bodyPr>
          <a:lstStyle/>
          <a:p>
            <a:r>
              <a:rPr lang="en-IN" dirty="0"/>
              <a:t>optimizer = </a:t>
            </a:r>
            <a:r>
              <a:rPr lang="en-IN" dirty="0" err="1"/>
              <a:t>tf.keras.optimizers.SGD</a:t>
            </a:r>
            <a:r>
              <a:rPr lang="en-IN" dirty="0"/>
              <a:t>(</a:t>
            </a:r>
            <a:r>
              <a:rPr lang="en-IN" dirty="0" err="1"/>
              <a:t>learning_rate</a:t>
            </a:r>
            <a:r>
              <a:rPr lang="en-IN" dirty="0"/>
              <a:t>=0.01,momentum=0.9,name='SGD')</a:t>
            </a:r>
          </a:p>
          <a:p>
            <a:r>
              <a:rPr lang="en-IN" dirty="0" err="1"/>
              <a:t>model.compile</a:t>
            </a:r>
            <a:r>
              <a:rPr lang="en-IN" dirty="0"/>
              <a:t>(loss = 'categorical_</a:t>
            </a:r>
            <a:r>
              <a:rPr lang="en-IN" dirty="0" err="1"/>
              <a:t>crossentropy</a:t>
            </a:r>
            <a:r>
              <a:rPr lang="en-IN" dirty="0"/>
              <a:t>',optimizer=</a:t>
            </a:r>
            <a:r>
              <a:rPr lang="en-IN" dirty="0" err="1"/>
              <a:t>optimizer,metrics</a:t>
            </a:r>
            <a:r>
              <a:rPr lang="en-IN" dirty="0"/>
              <a:t>=["accuracy"])</a:t>
            </a:r>
          </a:p>
          <a:p>
            <a:r>
              <a:rPr lang="en-IN" dirty="0"/>
              <a:t>hist = </a:t>
            </a:r>
            <a:r>
              <a:rPr lang="en-IN" dirty="0" err="1"/>
              <a:t>model.fit</a:t>
            </a:r>
            <a:r>
              <a:rPr lang="en-IN" dirty="0"/>
              <a:t>(</a:t>
            </a:r>
            <a:r>
              <a:rPr lang="en-IN" dirty="0" err="1"/>
              <a:t>training_Set,epochs</a:t>
            </a:r>
            <a:r>
              <a:rPr lang="en-IN" dirty="0"/>
              <a:t> = 15,validation_data= </a:t>
            </a:r>
            <a:r>
              <a:rPr lang="en-IN" dirty="0" err="1"/>
              <a:t>test_Set</a:t>
            </a:r>
            <a:r>
              <a:rPr lang="en-IN" dirty="0"/>
              <a:t>)</a:t>
            </a:r>
          </a:p>
          <a:p>
            <a:r>
              <a:rPr lang="en-IN" dirty="0"/>
              <a:t>for layer in </a:t>
            </a:r>
            <a:r>
              <a:rPr lang="en-IN" dirty="0" err="1"/>
              <a:t>base_model.layers</a:t>
            </a:r>
            <a:r>
              <a:rPr lang="en-IN" dirty="0"/>
              <a:t>:</a:t>
            </a:r>
          </a:p>
          <a:p>
            <a:pPr marL="0" indent="0">
              <a:buNone/>
            </a:pPr>
            <a:r>
              <a:rPr lang="en-IN" dirty="0"/>
              <a:t>	    </a:t>
            </a:r>
            <a:r>
              <a:rPr lang="en-IN" dirty="0" err="1"/>
              <a:t>layer.trainable</a:t>
            </a:r>
            <a:r>
              <a:rPr lang="en-IN" dirty="0"/>
              <a:t> = True</a:t>
            </a:r>
          </a:p>
          <a:p>
            <a:pPr marL="0" indent="0">
              <a:buNone/>
            </a:pPr>
            <a:r>
              <a:rPr lang="en-IN" dirty="0"/>
              <a:t>	optimizer = </a:t>
            </a:r>
            <a:r>
              <a:rPr lang="en-IN" dirty="0" err="1"/>
              <a:t>tf.keras.optimizers.SGD</a:t>
            </a:r>
            <a:r>
              <a:rPr lang="en-IN" dirty="0"/>
              <a:t>(</a:t>
            </a:r>
            <a:r>
              <a:rPr lang="en-IN" dirty="0" err="1"/>
              <a:t>learning_rate</a:t>
            </a:r>
            <a:r>
              <a:rPr lang="en-IN" dirty="0"/>
              <a:t>=0.001,momentum=0.9,name='SGD’)</a:t>
            </a:r>
          </a:p>
          <a:p>
            <a:pPr marL="0" indent="0">
              <a:buNone/>
            </a:pPr>
            <a:r>
              <a:rPr lang="en-IN" dirty="0"/>
              <a:t>     </a:t>
            </a:r>
            <a:r>
              <a:rPr lang="en-IN" dirty="0" err="1"/>
              <a:t>model.compile</a:t>
            </a:r>
            <a:r>
              <a:rPr lang="en-IN" dirty="0"/>
              <a:t>(loss = 'categorical_</a:t>
            </a:r>
            <a:r>
              <a:rPr lang="en-IN" dirty="0" err="1"/>
              <a:t>crossentropy</a:t>
            </a:r>
            <a:r>
              <a:rPr lang="en-IN" dirty="0"/>
              <a:t>',optimizer=</a:t>
            </a:r>
            <a:r>
              <a:rPr lang="en-IN" dirty="0" err="1"/>
              <a:t>optimizer,metrics</a:t>
            </a:r>
            <a:r>
              <a:rPr lang="en-IN" dirty="0"/>
              <a:t>=["accuracy"])</a:t>
            </a:r>
          </a:p>
          <a:p>
            <a:pPr marL="0" indent="0">
              <a:buNone/>
            </a:pPr>
            <a:r>
              <a:rPr lang="en-IN" dirty="0"/>
              <a:t>        hist = </a:t>
            </a:r>
            <a:r>
              <a:rPr lang="en-IN" dirty="0" err="1"/>
              <a:t>model.fit</a:t>
            </a:r>
            <a:r>
              <a:rPr lang="en-IN" dirty="0"/>
              <a:t>(</a:t>
            </a:r>
            <a:r>
              <a:rPr lang="en-IN" dirty="0" err="1"/>
              <a:t>training_Set,epochs</a:t>
            </a:r>
            <a:r>
              <a:rPr lang="en-IN" dirty="0"/>
              <a:t> = 15,validation_data= </a:t>
            </a:r>
            <a:r>
              <a:rPr lang="en-IN" dirty="0" err="1"/>
              <a:t>test_Set</a:t>
            </a:r>
            <a:r>
              <a:rPr lang="en-IN" dirty="0"/>
              <a:t>)</a:t>
            </a:r>
          </a:p>
          <a:p>
            <a:endParaRPr lang="en-IN" dirty="0"/>
          </a:p>
        </p:txBody>
      </p:sp>
      <p:pic>
        <p:nvPicPr>
          <p:cNvPr id="4" name="image2.png">
            <a:extLst>
              <a:ext uri="{FF2B5EF4-FFF2-40B4-BE49-F238E27FC236}">
                <a16:creationId xmlns:a16="http://schemas.microsoft.com/office/drawing/2014/main" id="{B2F8E188-7DA0-47C4-90AA-CD659147806C}"/>
              </a:ext>
            </a:extLst>
          </p:cNvPr>
          <p:cNvPicPr/>
          <p:nvPr/>
        </p:nvPicPr>
        <p:blipFill>
          <a:blip r:embed="rId2"/>
          <a:srcRect/>
          <a:stretch>
            <a:fillRect/>
          </a:stretch>
        </p:blipFill>
        <p:spPr>
          <a:xfrm>
            <a:off x="3370310" y="5342464"/>
            <a:ext cx="8585946" cy="541868"/>
          </a:xfrm>
          <a:prstGeom prst="rect">
            <a:avLst/>
          </a:prstGeom>
          <a:ln/>
        </p:spPr>
      </p:pic>
      <p:pic>
        <p:nvPicPr>
          <p:cNvPr id="5" name="image3.png">
            <a:extLst>
              <a:ext uri="{FF2B5EF4-FFF2-40B4-BE49-F238E27FC236}">
                <a16:creationId xmlns:a16="http://schemas.microsoft.com/office/drawing/2014/main" id="{85E3DAB9-46A9-44B4-9D76-EC8804BE2BEF}"/>
              </a:ext>
            </a:extLst>
          </p:cNvPr>
          <p:cNvPicPr/>
          <p:nvPr/>
        </p:nvPicPr>
        <p:blipFill>
          <a:blip r:embed="rId3"/>
          <a:srcRect/>
          <a:stretch>
            <a:fillRect/>
          </a:stretch>
        </p:blipFill>
        <p:spPr>
          <a:xfrm>
            <a:off x="3370310" y="6105464"/>
            <a:ext cx="6680946" cy="541868"/>
          </a:xfrm>
          <a:prstGeom prst="rect">
            <a:avLst/>
          </a:prstGeom>
          <a:ln/>
        </p:spPr>
      </p:pic>
      <p:pic>
        <p:nvPicPr>
          <p:cNvPr id="7" name="Picture 6">
            <a:extLst>
              <a:ext uri="{FF2B5EF4-FFF2-40B4-BE49-F238E27FC236}">
                <a16:creationId xmlns:a16="http://schemas.microsoft.com/office/drawing/2014/main" id="{04135D34-238A-426D-AC1E-5F6B42A12BB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18257" y="0"/>
            <a:ext cx="3148854" cy="5394178"/>
          </a:xfrm>
          <a:prstGeom prst="rect">
            <a:avLst/>
          </a:prstGeom>
        </p:spPr>
      </p:pic>
    </p:spTree>
    <p:extLst>
      <p:ext uri="{BB962C8B-B14F-4D97-AF65-F5344CB8AC3E}">
        <p14:creationId xmlns:p14="http://schemas.microsoft.com/office/powerpoint/2010/main" val="18273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49725-60E7-43FD-BAE6-5F256F994D4B}"/>
              </a:ext>
            </a:extLst>
          </p:cNvPr>
          <p:cNvSpPr>
            <a:spLocks noGrp="1"/>
          </p:cNvSpPr>
          <p:nvPr>
            <p:ph type="title"/>
          </p:nvPr>
        </p:nvSpPr>
        <p:spPr/>
        <p:txBody>
          <a:bodyPr/>
          <a:lstStyle/>
          <a:p>
            <a:r>
              <a:rPr lang="en-IN" dirty="0"/>
              <a:t>Model</a:t>
            </a:r>
          </a:p>
        </p:txBody>
      </p:sp>
      <p:sp>
        <p:nvSpPr>
          <p:cNvPr id="3" name="Text Placeholder 2">
            <a:extLst>
              <a:ext uri="{FF2B5EF4-FFF2-40B4-BE49-F238E27FC236}">
                <a16:creationId xmlns:a16="http://schemas.microsoft.com/office/drawing/2014/main" id="{7323E8C2-3602-4CAC-8207-F3F61241CEEE}"/>
              </a:ext>
            </a:extLst>
          </p:cNvPr>
          <p:cNvSpPr>
            <a:spLocks noGrp="1"/>
          </p:cNvSpPr>
          <p:nvPr>
            <p:ph type="body" idx="1"/>
          </p:nvPr>
        </p:nvSpPr>
        <p:spPr/>
        <p:txBody>
          <a:bodyPr/>
          <a:lstStyle/>
          <a:p>
            <a:r>
              <a:rPr lang="en-IN" dirty="0"/>
              <a:t>Training and Validation Accuracy</a:t>
            </a:r>
          </a:p>
        </p:txBody>
      </p:sp>
      <p:pic>
        <p:nvPicPr>
          <p:cNvPr id="8" name="Content Placeholder 7">
            <a:extLst>
              <a:ext uri="{FF2B5EF4-FFF2-40B4-BE49-F238E27FC236}">
                <a16:creationId xmlns:a16="http://schemas.microsoft.com/office/drawing/2014/main" id="{19845F04-EDC9-45AF-9BDE-E25D955DD50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51413"/>
          <a:stretch/>
        </p:blipFill>
        <p:spPr>
          <a:xfrm>
            <a:off x="1154954" y="3179763"/>
            <a:ext cx="4146594" cy="2840037"/>
          </a:xfrm>
        </p:spPr>
      </p:pic>
      <p:sp>
        <p:nvSpPr>
          <p:cNvPr id="5" name="Text Placeholder 4">
            <a:extLst>
              <a:ext uri="{FF2B5EF4-FFF2-40B4-BE49-F238E27FC236}">
                <a16:creationId xmlns:a16="http://schemas.microsoft.com/office/drawing/2014/main" id="{1A01A1B6-62E5-4996-A74D-3B54D8CC0B35}"/>
              </a:ext>
            </a:extLst>
          </p:cNvPr>
          <p:cNvSpPr>
            <a:spLocks noGrp="1"/>
          </p:cNvSpPr>
          <p:nvPr>
            <p:ph type="body" sz="quarter" idx="3"/>
          </p:nvPr>
        </p:nvSpPr>
        <p:spPr/>
        <p:txBody>
          <a:bodyPr/>
          <a:lstStyle/>
          <a:p>
            <a:r>
              <a:rPr lang="en-IN" dirty="0"/>
              <a:t>Training and Validation Loss</a:t>
            </a:r>
          </a:p>
        </p:txBody>
      </p:sp>
      <p:pic>
        <p:nvPicPr>
          <p:cNvPr id="10" name="Content Placeholder 9">
            <a:extLst>
              <a:ext uri="{FF2B5EF4-FFF2-40B4-BE49-F238E27FC236}">
                <a16:creationId xmlns:a16="http://schemas.microsoft.com/office/drawing/2014/main" id="{7FE2AB5E-9BCB-4E2C-BEFF-2EACF8C6E22E}"/>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t="48152"/>
          <a:stretch/>
        </p:blipFill>
        <p:spPr>
          <a:xfrm>
            <a:off x="6096000" y="3429000"/>
            <a:ext cx="4825159" cy="2590800"/>
          </a:xfrm>
        </p:spPr>
      </p:pic>
      <p:pic>
        <p:nvPicPr>
          <p:cNvPr id="6" name="Picture 5">
            <a:extLst>
              <a:ext uri="{FF2B5EF4-FFF2-40B4-BE49-F238E27FC236}">
                <a16:creationId xmlns:a16="http://schemas.microsoft.com/office/drawing/2014/main" id="{F2C924B6-D49A-4A69-8705-510C5C8B04E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508579" y="-1358214"/>
            <a:ext cx="4392827" cy="4392827"/>
          </a:xfrm>
          <a:prstGeom prst="rect">
            <a:avLst/>
          </a:prstGeom>
        </p:spPr>
      </p:pic>
    </p:spTree>
    <p:extLst>
      <p:ext uri="{BB962C8B-B14F-4D97-AF65-F5344CB8AC3E}">
        <p14:creationId xmlns:p14="http://schemas.microsoft.com/office/powerpoint/2010/main" val="2986944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FDCD5-3A41-4636-9106-46967B78090B}"/>
              </a:ext>
            </a:extLst>
          </p:cNvPr>
          <p:cNvSpPr>
            <a:spLocks noGrp="1"/>
          </p:cNvSpPr>
          <p:nvPr>
            <p:ph type="title"/>
          </p:nvPr>
        </p:nvSpPr>
        <p:spPr/>
        <p:txBody>
          <a:bodyPr/>
          <a:lstStyle/>
          <a:p>
            <a:pPr algn="r"/>
            <a:r>
              <a:rPr lang="en-IN" dirty="0"/>
              <a:t>Predictions</a:t>
            </a:r>
          </a:p>
        </p:txBody>
      </p:sp>
      <p:pic>
        <p:nvPicPr>
          <p:cNvPr id="5" name="Content Placeholder 4">
            <a:extLst>
              <a:ext uri="{FF2B5EF4-FFF2-40B4-BE49-F238E27FC236}">
                <a16:creationId xmlns:a16="http://schemas.microsoft.com/office/drawing/2014/main" id="{8EAEC119-C1A2-4416-9914-60C74D2780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2941" y="2446638"/>
            <a:ext cx="8340810" cy="3960838"/>
          </a:xfrm>
        </p:spPr>
      </p:pic>
    </p:spTree>
    <p:extLst>
      <p:ext uri="{BB962C8B-B14F-4D97-AF65-F5344CB8AC3E}">
        <p14:creationId xmlns:p14="http://schemas.microsoft.com/office/powerpoint/2010/main" val="2322142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7808-413C-4650-8809-3D1803129B46}"/>
              </a:ext>
            </a:extLst>
          </p:cNvPr>
          <p:cNvSpPr>
            <a:spLocks noGrp="1"/>
          </p:cNvSpPr>
          <p:nvPr>
            <p:ph type="title"/>
          </p:nvPr>
        </p:nvSpPr>
        <p:spPr/>
        <p:txBody>
          <a:bodyPr/>
          <a:lstStyle/>
          <a:p>
            <a:r>
              <a:rPr lang="en-IN" dirty="0"/>
              <a:t>Thank You</a:t>
            </a:r>
          </a:p>
        </p:txBody>
      </p:sp>
      <p:pic>
        <p:nvPicPr>
          <p:cNvPr id="9" name="Picture 8">
            <a:extLst>
              <a:ext uri="{FF2B5EF4-FFF2-40B4-BE49-F238E27FC236}">
                <a16:creationId xmlns:a16="http://schemas.microsoft.com/office/drawing/2014/main" id="{A7AC1043-45E4-4E5F-BFA1-2CB0FB4F373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75438" y="523316"/>
            <a:ext cx="6334684" cy="6334684"/>
          </a:xfrm>
          <a:prstGeom prst="rect">
            <a:avLst/>
          </a:prstGeom>
        </p:spPr>
      </p:pic>
    </p:spTree>
    <p:extLst>
      <p:ext uri="{BB962C8B-B14F-4D97-AF65-F5344CB8AC3E}">
        <p14:creationId xmlns:p14="http://schemas.microsoft.com/office/powerpoint/2010/main" val="2799194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33234-05C2-4CD8-9869-E3286229FBBA}"/>
              </a:ext>
            </a:extLst>
          </p:cNvPr>
          <p:cNvSpPr>
            <a:spLocks noGrp="1"/>
          </p:cNvSpPr>
          <p:nvPr>
            <p:ph type="title"/>
          </p:nvPr>
        </p:nvSpPr>
        <p:spPr>
          <a:xfrm>
            <a:off x="1154955" y="1557912"/>
            <a:ext cx="2793157" cy="1571368"/>
          </a:xfrm>
        </p:spPr>
        <p:txBody>
          <a:bodyPr/>
          <a:lstStyle/>
          <a:p>
            <a:r>
              <a:rPr lang="en-IN" dirty="0"/>
              <a:t>Dataset Pre-processing</a:t>
            </a:r>
          </a:p>
        </p:txBody>
      </p:sp>
      <p:pic>
        <p:nvPicPr>
          <p:cNvPr id="6" name="Content Placeholder 5">
            <a:extLst>
              <a:ext uri="{FF2B5EF4-FFF2-40B4-BE49-F238E27FC236}">
                <a16:creationId xmlns:a16="http://schemas.microsoft.com/office/drawing/2014/main" id="{496DF0A0-5C42-4307-A6E3-D1173B53B97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44" t="21272" r="46176" b="11108"/>
          <a:stretch/>
        </p:blipFill>
        <p:spPr>
          <a:xfrm>
            <a:off x="5120845" y="1295400"/>
            <a:ext cx="6497270" cy="4794421"/>
          </a:xfrm>
        </p:spPr>
      </p:pic>
      <p:sp>
        <p:nvSpPr>
          <p:cNvPr id="4" name="Text Placeholder 3">
            <a:extLst>
              <a:ext uri="{FF2B5EF4-FFF2-40B4-BE49-F238E27FC236}">
                <a16:creationId xmlns:a16="http://schemas.microsoft.com/office/drawing/2014/main" id="{4244EFAB-300E-42B8-99EA-7A583A461713}"/>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IN" dirty="0"/>
              <a:t>Used Open CV for pre processing</a:t>
            </a:r>
          </a:p>
          <a:p>
            <a:pPr marL="285750" indent="-285750">
              <a:buFont typeface="Arial" panose="020B0604020202020204" pitchFamily="34" charset="0"/>
              <a:buChar char="•"/>
            </a:pPr>
            <a:r>
              <a:rPr lang="en-IN" dirty="0"/>
              <a:t>The data is initially in the form of images inside the folders</a:t>
            </a:r>
          </a:p>
          <a:p>
            <a:pPr marL="285750" indent="-285750">
              <a:buFont typeface="Arial" panose="020B0604020202020204" pitchFamily="34" charset="0"/>
              <a:buChar char="•"/>
            </a:pPr>
            <a:r>
              <a:rPr lang="en-IN" dirty="0"/>
              <a:t>Name of the folders is labels</a:t>
            </a:r>
          </a:p>
          <a:p>
            <a:pPr marL="285750" indent="-285750">
              <a:buFont typeface="Arial" panose="020B0604020202020204" pitchFamily="34" charset="0"/>
              <a:buChar char="•"/>
            </a:pPr>
            <a:r>
              <a:rPr lang="en-IN" dirty="0"/>
              <a:t>Data has test and train folders in 20:80 ratio</a:t>
            </a:r>
          </a:p>
          <a:p>
            <a:pPr marL="285750" indent="-285750">
              <a:buFont typeface="Arial" panose="020B0604020202020204" pitchFamily="34" charset="0"/>
              <a:buChar char="•"/>
            </a:pPr>
            <a:r>
              <a:rPr lang="en-IN" dirty="0"/>
              <a:t>The data is pre-processed and stored in NumPy array</a:t>
            </a:r>
          </a:p>
        </p:txBody>
      </p:sp>
      <p:pic>
        <p:nvPicPr>
          <p:cNvPr id="11" name="Picture 10">
            <a:extLst>
              <a:ext uri="{FF2B5EF4-FFF2-40B4-BE49-F238E27FC236}">
                <a16:creationId xmlns:a16="http://schemas.microsoft.com/office/drawing/2014/main" id="{57C13ED0-EF99-4D0C-82C5-7BFCA0C3C25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138" y="0"/>
            <a:ext cx="2540114" cy="2388259"/>
          </a:xfrm>
          <a:prstGeom prst="rect">
            <a:avLst/>
          </a:prstGeom>
        </p:spPr>
      </p:pic>
      <p:pic>
        <p:nvPicPr>
          <p:cNvPr id="13" name="Picture 12">
            <a:extLst>
              <a:ext uri="{FF2B5EF4-FFF2-40B4-BE49-F238E27FC236}">
                <a16:creationId xmlns:a16="http://schemas.microsoft.com/office/drawing/2014/main" id="{AF53AC20-71BA-44EB-B021-77983C479A0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937903" y="4621288"/>
            <a:ext cx="2455924" cy="2314484"/>
          </a:xfrm>
          <a:prstGeom prst="rect">
            <a:avLst/>
          </a:prstGeom>
        </p:spPr>
      </p:pic>
    </p:spTree>
    <p:extLst>
      <p:ext uri="{BB962C8B-B14F-4D97-AF65-F5344CB8AC3E}">
        <p14:creationId xmlns:p14="http://schemas.microsoft.com/office/powerpoint/2010/main" val="2143941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F6A6-E3B8-4A63-A19D-8FCB3141E4F1}"/>
              </a:ext>
            </a:extLst>
          </p:cNvPr>
          <p:cNvSpPr>
            <a:spLocks noGrp="1"/>
          </p:cNvSpPr>
          <p:nvPr>
            <p:ph type="title"/>
          </p:nvPr>
        </p:nvSpPr>
        <p:spPr/>
        <p:txBody>
          <a:bodyPr/>
          <a:lstStyle/>
          <a:p>
            <a:r>
              <a:rPr lang="en-IN" dirty="0"/>
              <a:t>Feature Extraction</a:t>
            </a:r>
          </a:p>
        </p:txBody>
      </p:sp>
      <p:sp>
        <p:nvSpPr>
          <p:cNvPr id="3" name="Content Placeholder 2">
            <a:extLst>
              <a:ext uri="{FF2B5EF4-FFF2-40B4-BE49-F238E27FC236}">
                <a16:creationId xmlns:a16="http://schemas.microsoft.com/office/drawing/2014/main" id="{AF14FCC8-C4DC-44D7-AF94-CCD2D810C6FD}"/>
              </a:ext>
            </a:extLst>
          </p:cNvPr>
          <p:cNvSpPr>
            <a:spLocks noGrp="1"/>
          </p:cNvSpPr>
          <p:nvPr>
            <p:ph idx="1"/>
          </p:nvPr>
        </p:nvSpPr>
        <p:spPr>
          <a:xfrm>
            <a:off x="1154954" y="2483709"/>
            <a:ext cx="8825659" cy="4102442"/>
          </a:xfrm>
        </p:spPr>
        <p:txBody>
          <a:bodyPr>
            <a:normAutofit lnSpcReduction="10000"/>
          </a:bodyPr>
          <a:lstStyle/>
          <a:p>
            <a:r>
              <a:rPr lang="en-IN" dirty="0"/>
              <a:t>Here we have used the library </a:t>
            </a:r>
            <a:r>
              <a:rPr lang="en-IN" b="0" dirty="0">
                <a:solidFill>
                  <a:srgbClr val="FF0000"/>
                </a:solidFill>
                <a:effectLst/>
                <a:latin typeface="Courier New" panose="02070309020205020404" pitchFamily="49" charset="0"/>
              </a:rPr>
              <a:t>from skimage import filters </a:t>
            </a:r>
            <a:r>
              <a:rPr lang="en-IN" b="0" dirty="0">
                <a:solidFill>
                  <a:schemeClr val="tx1"/>
                </a:solidFill>
                <a:effectLst/>
                <a:latin typeface="Courier New" panose="02070309020205020404" pitchFamily="49" charset="0"/>
              </a:rPr>
              <a:t>for feature extraction</a:t>
            </a:r>
          </a:p>
          <a:p>
            <a:endParaRPr lang="en-IN" b="0" dirty="0">
              <a:solidFill>
                <a:schemeClr val="tx1"/>
              </a:solidFill>
              <a:effectLst/>
              <a:latin typeface="Courier New" panose="02070309020205020404" pitchFamily="49" charset="0"/>
            </a:endParaRPr>
          </a:p>
          <a:p>
            <a:r>
              <a:rPr lang="en-IN" dirty="0"/>
              <a:t>Feature 1 =&gt; Pixel Values </a:t>
            </a:r>
            <a:r>
              <a:rPr lang="en-IN" dirty="0">
                <a:sym typeface="Wingdings" panose="05000000000000000000" pitchFamily="2" charset="2"/>
              </a:rPr>
              <a:t> Adding pixel values of images to data frame</a:t>
            </a:r>
            <a:endParaRPr lang="en-IN" dirty="0"/>
          </a:p>
          <a:p>
            <a:r>
              <a:rPr lang="en-IN" dirty="0"/>
              <a:t>Feature 2 =&gt; Gabor Filter </a:t>
            </a:r>
            <a:r>
              <a:rPr lang="en-IN" dirty="0">
                <a:sym typeface="Wingdings" panose="05000000000000000000" pitchFamily="2" charset="2"/>
              </a:rPr>
              <a:t> </a:t>
            </a:r>
            <a:r>
              <a:rPr lang="en-US" dirty="0">
                <a:sym typeface="Wingdings" panose="05000000000000000000" pitchFamily="2" charset="2"/>
              </a:rPr>
              <a:t>Gabor, is a linear filter used for texture analysis</a:t>
            </a:r>
            <a:endParaRPr lang="en-IN" dirty="0"/>
          </a:p>
          <a:p>
            <a:r>
              <a:rPr lang="en-IN" dirty="0"/>
              <a:t>Feature 3 =&gt; Sobel Filter   </a:t>
            </a:r>
            <a:r>
              <a:rPr lang="en-IN" dirty="0">
                <a:sym typeface="Wingdings" panose="05000000000000000000" pitchFamily="2" charset="2"/>
              </a:rPr>
              <a:t> It is </a:t>
            </a:r>
            <a:r>
              <a:rPr lang="en-US" dirty="0">
                <a:sym typeface="Wingdings" panose="05000000000000000000" pitchFamily="2" charset="2"/>
              </a:rPr>
              <a:t>used to detect edges in an image</a:t>
            </a:r>
            <a:endParaRPr lang="en-IN" dirty="0"/>
          </a:p>
          <a:p>
            <a:r>
              <a:rPr lang="en-IN" dirty="0"/>
              <a:t>Feature 4 =&gt; Prewitt Filter </a:t>
            </a:r>
            <a:r>
              <a:rPr lang="en-IN" dirty="0">
                <a:sym typeface="Wingdings" panose="05000000000000000000" pitchFamily="2" charset="2"/>
              </a:rPr>
              <a:t> </a:t>
            </a:r>
            <a:r>
              <a:rPr lang="en-US" dirty="0">
                <a:sym typeface="Wingdings" panose="05000000000000000000" pitchFamily="2" charset="2"/>
              </a:rPr>
              <a:t>The Prewitt operator is used in image 									    processing, particularly within edge detection 							    algorithms.</a:t>
            </a:r>
            <a:endParaRPr lang="en-IN" dirty="0"/>
          </a:p>
          <a:p>
            <a:r>
              <a:rPr lang="en-IN" dirty="0"/>
              <a:t>Feature 5 =&gt; Scharr Filter  </a:t>
            </a:r>
            <a:r>
              <a:rPr lang="en-IN" dirty="0">
                <a:sym typeface="Wingdings" panose="05000000000000000000" pitchFamily="2" charset="2"/>
              </a:rPr>
              <a:t> </a:t>
            </a:r>
            <a:r>
              <a:rPr lang="en-US" dirty="0">
                <a:sym typeface="Wingdings" panose="05000000000000000000" pitchFamily="2" charset="2"/>
              </a:rPr>
              <a:t>This is a filtering method used to identify and 							    highlight gradient edges/features using the 1st 							    derivative</a:t>
            </a:r>
            <a:r>
              <a:rPr lang="en-IN" dirty="0">
                <a:sym typeface="Wingdings" panose="05000000000000000000" pitchFamily="2" charset="2"/>
              </a:rPr>
              <a:t> </a:t>
            </a:r>
            <a:endParaRPr lang="en-IN" dirty="0"/>
          </a:p>
        </p:txBody>
      </p:sp>
      <p:pic>
        <p:nvPicPr>
          <p:cNvPr id="5" name="Picture 4">
            <a:extLst>
              <a:ext uri="{FF2B5EF4-FFF2-40B4-BE49-F238E27FC236}">
                <a16:creationId xmlns:a16="http://schemas.microsoft.com/office/drawing/2014/main" id="{DC0377A2-76AF-4186-A96D-61CA6F8F978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08370" y="-764315"/>
            <a:ext cx="3723674" cy="5299245"/>
          </a:xfrm>
          <a:prstGeom prst="rect">
            <a:avLst/>
          </a:prstGeom>
        </p:spPr>
      </p:pic>
      <p:pic>
        <p:nvPicPr>
          <p:cNvPr id="8" name="Picture 7">
            <a:extLst>
              <a:ext uri="{FF2B5EF4-FFF2-40B4-BE49-F238E27FC236}">
                <a16:creationId xmlns:a16="http://schemas.microsoft.com/office/drawing/2014/main" id="{FAE8CF23-42E1-47A3-B764-54ACDB4D530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4803" y="4928656"/>
            <a:ext cx="2743205" cy="2743205"/>
          </a:xfrm>
          <a:prstGeom prst="rect">
            <a:avLst/>
          </a:prstGeom>
        </p:spPr>
      </p:pic>
    </p:spTree>
    <p:extLst>
      <p:ext uri="{BB962C8B-B14F-4D97-AF65-F5344CB8AC3E}">
        <p14:creationId xmlns:p14="http://schemas.microsoft.com/office/powerpoint/2010/main" val="3746461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6493-0906-46AA-85C3-79547867A923}"/>
              </a:ext>
            </a:extLst>
          </p:cNvPr>
          <p:cNvSpPr>
            <a:spLocks noGrp="1"/>
          </p:cNvSpPr>
          <p:nvPr>
            <p:ph type="title"/>
          </p:nvPr>
        </p:nvSpPr>
        <p:spPr>
          <a:xfrm>
            <a:off x="1006673" y="1017373"/>
            <a:ext cx="3194624" cy="2743200"/>
          </a:xfrm>
        </p:spPr>
        <p:txBody>
          <a:bodyPr/>
          <a:lstStyle/>
          <a:p>
            <a:r>
              <a:rPr lang="en-IN" dirty="0"/>
              <a:t>Models Trained</a:t>
            </a:r>
          </a:p>
        </p:txBody>
      </p:sp>
      <p:sp>
        <p:nvSpPr>
          <p:cNvPr id="3" name="Content Placeholder 2">
            <a:extLst>
              <a:ext uri="{FF2B5EF4-FFF2-40B4-BE49-F238E27FC236}">
                <a16:creationId xmlns:a16="http://schemas.microsoft.com/office/drawing/2014/main" id="{9EE2EE04-DFFA-4770-8984-5576C11EA9FA}"/>
              </a:ext>
            </a:extLst>
          </p:cNvPr>
          <p:cNvSpPr>
            <a:spLocks noGrp="1"/>
          </p:cNvSpPr>
          <p:nvPr>
            <p:ph idx="1"/>
          </p:nvPr>
        </p:nvSpPr>
        <p:spPr/>
        <p:txBody>
          <a:bodyPr/>
          <a:lstStyle/>
          <a:p>
            <a:r>
              <a:rPr lang="en-IN" dirty="0"/>
              <a:t>Random Forest</a:t>
            </a:r>
          </a:p>
          <a:p>
            <a:r>
              <a:rPr lang="en-IN" dirty="0"/>
              <a:t>K Nearest Neighbours</a:t>
            </a:r>
          </a:p>
          <a:p>
            <a:r>
              <a:rPr lang="en-IN" dirty="0"/>
              <a:t>Naïve Bayes</a:t>
            </a:r>
          </a:p>
        </p:txBody>
      </p:sp>
      <p:pic>
        <p:nvPicPr>
          <p:cNvPr id="9" name="Picture 8">
            <a:extLst>
              <a:ext uri="{FF2B5EF4-FFF2-40B4-BE49-F238E27FC236}">
                <a16:creationId xmlns:a16="http://schemas.microsoft.com/office/drawing/2014/main" id="{D926D218-1005-44BB-9A39-2B3C834D525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76179" y="1447800"/>
            <a:ext cx="3815821" cy="5051854"/>
          </a:xfrm>
          <a:prstGeom prst="rect">
            <a:avLst/>
          </a:prstGeom>
        </p:spPr>
      </p:pic>
    </p:spTree>
    <p:extLst>
      <p:ext uri="{BB962C8B-B14F-4D97-AF65-F5344CB8AC3E}">
        <p14:creationId xmlns:p14="http://schemas.microsoft.com/office/powerpoint/2010/main" val="2175642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4AD6C3-BA06-42AF-B7EA-D5663FFC672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91190" y="4176182"/>
            <a:ext cx="4841023" cy="3039762"/>
          </a:xfrm>
          <a:prstGeom prst="rect">
            <a:avLst/>
          </a:prstGeom>
        </p:spPr>
      </p:pic>
      <p:sp>
        <p:nvSpPr>
          <p:cNvPr id="2" name="Title 1">
            <a:extLst>
              <a:ext uri="{FF2B5EF4-FFF2-40B4-BE49-F238E27FC236}">
                <a16:creationId xmlns:a16="http://schemas.microsoft.com/office/drawing/2014/main" id="{289818BA-03C3-4EC6-A4CE-0D7DABFAEF62}"/>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id="{30DE88BE-868F-4601-9835-A38EAAC9A01E}"/>
              </a:ext>
            </a:extLst>
          </p:cNvPr>
          <p:cNvSpPr>
            <a:spLocks noGrp="1"/>
          </p:cNvSpPr>
          <p:nvPr>
            <p:ph idx="1"/>
          </p:nvPr>
        </p:nvSpPr>
        <p:spPr>
          <a:xfrm>
            <a:off x="1059886" y="2468032"/>
            <a:ext cx="8825659" cy="3416300"/>
          </a:xfrm>
        </p:spPr>
        <p:txBody>
          <a:bodyPr/>
          <a:lstStyle/>
          <a:p>
            <a:r>
              <a:rPr lang="en-US" dirty="0"/>
              <a:t>A random forest is a machine learning technique that's used to solve regression and classification problems.</a:t>
            </a:r>
          </a:p>
          <a:p>
            <a:r>
              <a:rPr lang="en-US" dirty="0"/>
              <a:t>It utilizes ensemble learning, which is a technique that combines many classifiers to provide solutions to complex problems.</a:t>
            </a:r>
          </a:p>
          <a:p>
            <a:r>
              <a:rPr lang="en-US" dirty="0"/>
              <a:t>A random forest algorithm consists of many decision trees.</a:t>
            </a:r>
          </a:p>
          <a:p>
            <a:r>
              <a:rPr lang="en-US" dirty="0"/>
              <a:t>( -X- )Spoiler : It has Highest accuracy in Classical ML model in our case</a:t>
            </a:r>
            <a:endParaRPr lang="en-IN" dirty="0"/>
          </a:p>
        </p:txBody>
      </p:sp>
    </p:spTree>
    <p:extLst>
      <p:ext uri="{BB962C8B-B14F-4D97-AF65-F5344CB8AC3E}">
        <p14:creationId xmlns:p14="http://schemas.microsoft.com/office/powerpoint/2010/main" val="8463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F661-F988-4814-B10B-BC99A65EDDE5}"/>
              </a:ext>
            </a:extLst>
          </p:cNvPr>
          <p:cNvSpPr>
            <a:spLocks noGrp="1"/>
          </p:cNvSpPr>
          <p:nvPr>
            <p:ph type="title"/>
          </p:nvPr>
        </p:nvSpPr>
        <p:spPr/>
        <p:txBody>
          <a:bodyPr>
            <a:normAutofit/>
          </a:bodyPr>
          <a:lstStyle/>
          <a:p>
            <a:r>
              <a:rPr lang="en-IN" sz="4400" dirty="0"/>
              <a:t>Random Forest</a:t>
            </a:r>
          </a:p>
        </p:txBody>
      </p:sp>
      <p:pic>
        <p:nvPicPr>
          <p:cNvPr id="6" name="Picture Placeholder 5">
            <a:extLst>
              <a:ext uri="{FF2B5EF4-FFF2-40B4-BE49-F238E27FC236}">
                <a16:creationId xmlns:a16="http://schemas.microsoft.com/office/drawing/2014/main" id="{2C0046FA-7B5B-4107-9E56-12E965D15EF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137" t="19325" r="57175" b="19324"/>
          <a:stretch/>
        </p:blipFill>
        <p:spPr>
          <a:xfrm>
            <a:off x="6281141" y="1337619"/>
            <a:ext cx="5338374" cy="4639962"/>
          </a:xfrm>
        </p:spPr>
      </p:pic>
      <p:sp>
        <p:nvSpPr>
          <p:cNvPr id="4" name="Text Placeholder 3">
            <a:extLst>
              <a:ext uri="{FF2B5EF4-FFF2-40B4-BE49-F238E27FC236}">
                <a16:creationId xmlns:a16="http://schemas.microsoft.com/office/drawing/2014/main" id="{37C79B5D-2275-431D-8FC6-58CF221FAA9D}"/>
              </a:ext>
            </a:extLst>
          </p:cNvPr>
          <p:cNvSpPr>
            <a:spLocks noGrp="1"/>
          </p:cNvSpPr>
          <p:nvPr>
            <p:ph type="body" sz="half" idx="2"/>
          </p:nvPr>
        </p:nvSpPr>
        <p:spPr/>
        <p:txBody>
          <a:bodyPr>
            <a:normAutofit fontScale="92500"/>
          </a:bodyPr>
          <a:lstStyle/>
          <a:p>
            <a:r>
              <a:rPr lang="en-IN" sz="3600" dirty="0"/>
              <a:t>Accuracy:</a:t>
            </a:r>
          </a:p>
          <a:p>
            <a:r>
              <a:rPr lang="en-IN" sz="2800" b="0" i="0" dirty="0">
                <a:solidFill>
                  <a:srgbClr val="D5D5D5"/>
                </a:solidFill>
                <a:effectLst/>
                <a:latin typeface="Courier New" panose="02070309020205020404" pitchFamily="49" charset="0"/>
              </a:rPr>
              <a:t>0.6842105263157895</a:t>
            </a:r>
            <a:endParaRPr lang="en-IN" sz="2000" dirty="0"/>
          </a:p>
        </p:txBody>
      </p:sp>
      <p:pic>
        <p:nvPicPr>
          <p:cNvPr id="8" name="Picture 7">
            <a:extLst>
              <a:ext uri="{FF2B5EF4-FFF2-40B4-BE49-F238E27FC236}">
                <a16:creationId xmlns:a16="http://schemas.microsoft.com/office/drawing/2014/main" id="{13E59403-D3ED-4D0C-A978-033B528C72B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3282778" cy="1777828"/>
          </a:xfrm>
          <a:prstGeom prst="rect">
            <a:avLst/>
          </a:prstGeom>
        </p:spPr>
      </p:pic>
    </p:spTree>
    <p:extLst>
      <p:ext uri="{BB962C8B-B14F-4D97-AF65-F5344CB8AC3E}">
        <p14:creationId xmlns:p14="http://schemas.microsoft.com/office/powerpoint/2010/main" val="421455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3FE-3CF4-445A-BE2E-AE1EC27163DE}"/>
              </a:ext>
            </a:extLst>
          </p:cNvPr>
          <p:cNvSpPr>
            <a:spLocks noGrp="1"/>
          </p:cNvSpPr>
          <p:nvPr>
            <p:ph type="title"/>
          </p:nvPr>
        </p:nvSpPr>
        <p:spPr/>
        <p:txBody>
          <a:bodyPr/>
          <a:lstStyle/>
          <a:p>
            <a:r>
              <a:rPr lang="en-IN" dirty="0"/>
              <a:t>Random Forest (Validation)</a:t>
            </a:r>
          </a:p>
        </p:txBody>
      </p:sp>
      <p:pic>
        <p:nvPicPr>
          <p:cNvPr id="6" name="Content Placeholder 5">
            <a:extLst>
              <a:ext uri="{FF2B5EF4-FFF2-40B4-BE49-F238E27FC236}">
                <a16:creationId xmlns:a16="http://schemas.microsoft.com/office/drawing/2014/main" id="{1DCAFBCD-DF22-4136-9DFC-1E6BCB0C6FDA}"/>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4861" t="18716" r="53264" b="51791"/>
          <a:stretch/>
        </p:blipFill>
        <p:spPr>
          <a:xfrm>
            <a:off x="976184" y="2603500"/>
            <a:ext cx="4930356" cy="3416299"/>
          </a:xfrm>
        </p:spPr>
      </p:pic>
      <p:pic>
        <p:nvPicPr>
          <p:cNvPr id="8" name="Content Placeholder 7">
            <a:extLst>
              <a:ext uri="{FF2B5EF4-FFF2-40B4-BE49-F238E27FC236}">
                <a16:creationId xmlns:a16="http://schemas.microsoft.com/office/drawing/2014/main" id="{FAAB8560-3A94-4F76-9061-45AE9ED5A6D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5519" t="48183" r="52476" b="10283"/>
          <a:stretch/>
        </p:blipFill>
        <p:spPr>
          <a:xfrm>
            <a:off x="6285462" y="2603500"/>
            <a:ext cx="4931209" cy="3416299"/>
          </a:xfrm>
        </p:spPr>
      </p:pic>
      <p:pic>
        <p:nvPicPr>
          <p:cNvPr id="13" name="Picture 12">
            <a:extLst>
              <a:ext uri="{FF2B5EF4-FFF2-40B4-BE49-F238E27FC236}">
                <a16:creationId xmlns:a16="http://schemas.microsoft.com/office/drawing/2014/main" id="{D87DA67F-D226-4666-85F6-E12B3122820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24719" y="-872110"/>
            <a:ext cx="3243080" cy="3691556"/>
          </a:xfrm>
          <a:prstGeom prst="rect">
            <a:avLst/>
          </a:prstGeom>
        </p:spPr>
      </p:pic>
    </p:spTree>
    <p:extLst>
      <p:ext uri="{BB962C8B-B14F-4D97-AF65-F5344CB8AC3E}">
        <p14:creationId xmlns:p14="http://schemas.microsoft.com/office/powerpoint/2010/main" val="31669191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TM02900722[[fn=Ion Boardroom]]</Template>
  <TotalTime>367</TotalTime>
  <Words>1875</Words>
  <Application>Microsoft Office PowerPoint</Application>
  <PresentationFormat>Widescreen</PresentationFormat>
  <Paragraphs>167</Paragraphs>
  <Slides>38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Arial</vt:lpstr>
      <vt:lpstr>Century Gothic</vt:lpstr>
      <vt:lpstr>Courier New</vt:lpstr>
      <vt:lpstr>erdana</vt:lpstr>
      <vt:lpstr>inter-bold</vt:lpstr>
      <vt:lpstr>inter-regular</vt:lpstr>
      <vt:lpstr>Roboto Mono SemiBold</vt:lpstr>
      <vt:lpstr>Wingdings 3</vt:lpstr>
      <vt:lpstr>Ion Boardroom</vt:lpstr>
      <vt:lpstr>Machine Learning</vt:lpstr>
      <vt:lpstr>Problem Statement</vt:lpstr>
      <vt:lpstr>Link for dataset</vt:lpstr>
      <vt:lpstr>Dataset Pre-processing</vt:lpstr>
      <vt:lpstr>Feature Extraction</vt:lpstr>
      <vt:lpstr>Models Trained</vt:lpstr>
      <vt:lpstr>Random Forest</vt:lpstr>
      <vt:lpstr>Random Forest</vt:lpstr>
      <vt:lpstr>Random Forest (Validation)</vt:lpstr>
      <vt:lpstr>K Nearest Neighbour</vt:lpstr>
      <vt:lpstr>K N N</vt:lpstr>
      <vt:lpstr>K N N (Validation)</vt:lpstr>
      <vt:lpstr>Naïve Bayes</vt:lpstr>
      <vt:lpstr>Naïve Bayes</vt:lpstr>
      <vt:lpstr>Naïve Bayes (Validation)</vt:lpstr>
      <vt:lpstr>Conclusion</vt:lpstr>
      <vt:lpstr>Still we can use SVM and Ada Boosting that also gives the accuracy similar to the models KNN and Naïve Bayes</vt:lpstr>
      <vt:lpstr>      ML Project       (SVM and Decision Tree) </vt:lpstr>
      <vt:lpstr>Decision Trees </vt:lpstr>
      <vt:lpstr>Image Preprocessing using Opencv </vt:lpstr>
      <vt:lpstr>Accuracy</vt:lpstr>
      <vt:lpstr>SVM(Support Vector Machine) </vt:lpstr>
      <vt:lpstr>Using Classical Method</vt:lpstr>
      <vt:lpstr>Using Advanced Method</vt:lpstr>
      <vt:lpstr>The Predicted Model</vt:lpstr>
      <vt:lpstr>Conclusion</vt:lpstr>
      <vt:lpstr>Adithya Varshan Bharathi Babu</vt:lpstr>
      <vt:lpstr>Custom cnn model:-</vt:lpstr>
      <vt:lpstr>Model:- </vt:lpstr>
      <vt:lpstr>Model cont..</vt:lpstr>
      <vt:lpstr>Model Cont..</vt:lpstr>
      <vt:lpstr>Predictions on new images:-</vt:lpstr>
      <vt:lpstr>Xception</vt:lpstr>
      <vt:lpstr>Model</vt:lpstr>
      <vt:lpstr>Model cont.…</vt:lpstr>
      <vt:lpstr>Model</vt:lpstr>
      <vt:lpstr>Predictions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Project       (SVM)</dc:title>
  <dc:creator>SURYANARAYAN B</dc:creator>
  <cp:lastModifiedBy>Vigneshwararaj S - [CB.EN.U4CSE19060]</cp:lastModifiedBy>
  <cp:revision>26</cp:revision>
  <dcterms:created xsi:type="dcterms:W3CDTF">2021-11-18T11:54:59Z</dcterms:created>
  <dcterms:modified xsi:type="dcterms:W3CDTF">2021-11-19T03:08:40Z</dcterms:modified>
</cp:coreProperties>
</file>